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99" r:id="rId16"/>
    <p:sldId id="271" r:id="rId17"/>
    <p:sldId id="272" r:id="rId18"/>
    <p:sldId id="293" r:id="rId19"/>
    <p:sldId id="273" r:id="rId20"/>
    <p:sldId id="291" r:id="rId21"/>
    <p:sldId id="292"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13" autoAdjust="0"/>
  </p:normalViewPr>
  <p:slideViewPr>
    <p:cSldViewPr>
      <p:cViewPr varScale="1">
        <p:scale>
          <a:sx n="74" d="100"/>
          <a:sy n="74" d="100"/>
        </p:scale>
        <p:origin x="177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1E40026-9616-4B9E-A485-5EAF3ECEF627}" type="datetimeFigureOut">
              <a:rPr lang="en-US" smtClean="0"/>
              <a:t>1/12/2021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FA7B87A-FF39-4281-870E-80306F764CF8}" type="slidenum">
              <a:rPr lang="en-US" smtClean="0"/>
              <a:t>‹#›</a:t>
            </a:fld>
            <a:endParaRPr lang="en-US"/>
          </a:p>
        </p:txBody>
      </p:sp>
    </p:spTree>
    <p:extLst>
      <p:ext uri="{BB962C8B-B14F-4D97-AF65-F5344CB8AC3E}">
        <p14:creationId xmlns:p14="http://schemas.microsoft.com/office/powerpoint/2010/main" val="408382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pe.usps.gov/text/dmm300/201.htm#ep109232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e.usps.gov/text/dmm300/201.htm#ep1081962"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pe.usps.gov/text/dmm300/201.htm#ep1147122"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strike="noStrike" kern="1200" dirty="0">
                <a:solidFill>
                  <a:schemeClr val="tx1"/>
                </a:solidFill>
                <a:effectLst/>
                <a:latin typeface="+mn-lt"/>
                <a:ea typeface="+mn-ea"/>
                <a:cs typeface="+mn-cs"/>
              </a:rPr>
              <a:t>Welcome to the presentation on Basic Design Elements for Folded Self-Mailers</a:t>
            </a:r>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a:t>
            </a:fld>
            <a:endParaRPr lang="en-US"/>
          </a:p>
        </p:txBody>
      </p:sp>
    </p:spTree>
    <p:extLst>
      <p:ext uri="{BB962C8B-B14F-4D97-AF65-F5344CB8AC3E}">
        <p14:creationId xmlns:p14="http://schemas.microsoft.com/office/powerpoint/2010/main" val="2355558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Folded self-mailers may be sealed with a continuous glue line, glue spots, elongated glue lines or tabs.  A proper closure is very important to ensure the mailpiece maintains physical integrity from transport, to entry, to delivery. Continuous glue lines are recommended; if using glue spots, which are round or irregularly shaped, or elongated glue lines which are line segments, a minimum of three are required. Four are required if the piece weight exceeds 1 ounce. The adhesive is placed on the edge opposite the final fold, or on the lead and trail edge for horizontal folded pieces, or along top and bottom of oblong pieces. The outer two spots or elongated glue lines are placed within ¼” of the edges, the third and fourth placed in line with the outer ones and are spaced evenly across the remaining space.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tabs are used, they </a:t>
            </a:r>
            <a:r>
              <a:rPr lang="en-US" sz="1200" b="1" i="0" u="none" strike="noStrike" kern="1200" baseline="0" dirty="0">
                <a:solidFill>
                  <a:schemeClr val="tx1"/>
                </a:solidFill>
                <a:latin typeface="+mn-lt"/>
                <a:ea typeface="+mn-ea"/>
                <a:cs typeface="+mn-cs"/>
              </a:rPr>
              <a:t>cannot </a:t>
            </a:r>
            <a:r>
              <a:rPr lang="en-US" sz="1200" b="0" i="0" u="none" strike="noStrike" kern="1200" baseline="0" dirty="0">
                <a:solidFill>
                  <a:schemeClr val="tx1"/>
                </a:solidFill>
                <a:latin typeface="+mn-lt"/>
                <a:ea typeface="+mn-ea"/>
                <a:cs typeface="+mn-cs"/>
              </a:rPr>
              <a:t>be perforated or placed on the bottom edge.  A minimum of two tabs are required. Three tabs may be required when the total weight is over 1 ounce and/or optional design elements are incorporated. Basic style FSMs under 1 ounce only require two 1” tabs.  There are options available for tab placement. Both tabs can be placed along the edge opposite the final fold, so both can be placed at the top, or on trail edge of an oblong style FSM. For horizontal folded pieces, tab placement can also be one on the lead and the other on the trail edge, both within 1” from top. If a third tab is required, it must be placed on the lead edge within ½” from bottom. </a:t>
            </a:r>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10</a:t>
            </a:fld>
            <a:endParaRPr lang="en-US"/>
          </a:p>
        </p:txBody>
      </p:sp>
    </p:spTree>
    <p:extLst>
      <p:ext uri="{BB962C8B-B14F-4D97-AF65-F5344CB8AC3E}">
        <p14:creationId xmlns:p14="http://schemas.microsoft.com/office/powerpoint/2010/main" val="3416591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Flaps on pieces with horizontal folds must be folded from top down on the non-address side. Flaps must be at least 1.5” long as measured at the longest point but cannot extend any closer than 1” from the bottom edge.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Like panels, flaps on vertical folded pieces are folded from the lead edge toward the trail edge. These flaps must be at least 5” long as measured at the longest point but cannot be any closer than 1” from the trail edge.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When sealing FSMs with a die-cut flap, we highly recommend the use of a glue line seal that follows the contour of the die-cut shape to create a solid seal.</a:t>
            </a:r>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11</a:t>
            </a:fld>
            <a:endParaRPr lang="en-US"/>
          </a:p>
        </p:txBody>
      </p:sp>
    </p:spTree>
    <p:extLst>
      <p:ext uri="{BB962C8B-B14F-4D97-AF65-F5344CB8AC3E}">
        <p14:creationId xmlns:p14="http://schemas.microsoft.com/office/powerpoint/2010/main" val="2526700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Attachments must be secured on the outside of a folded self-mailer in accordance with the standards in the DMM </a:t>
            </a:r>
            <a:r>
              <a:rPr lang="en-US" b="0" dirty="0"/>
              <a:t>201 3.13 (Labels, Stickers, Release Cards, and Perforated Pockets Affixed to the Outside of Letter-Size Mailpieces</a:t>
            </a:r>
            <a:r>
              <a:rPr lang="en-US" sz="1200" b="0" i="0" u="none" strike="noStrike" kern="1200" baseline="0" dirty="0">
                <a:solidFill>
                  <a:schemeClr val="tx1"/>
                </a:solidFill>
                <a:latin typeface="+mn-lt"/>
                <a:ea typeface="+mn-ea"/>
                <a:cs typeface="+mn-cs"/>
              </a:rPr>
              <a:t>).  </a:t>
            </a:r>
          </a:p>
          <a:p>
            <a:endParaRPr lang="en-US" sz="1200" b="0" i="0" u="none" strike="noStrike" kern="1200" baseline="0" dirty="0">
              <a:solidFill>
                <a:schemeClr val="tx1"/>
              </a:solidFill>
              <a:latin typeface="+mn-lt"/>
              <a:ea typeface="+mn-ea"/>
              <a:cs typeface="+mn-cs"/>
            </a:endParaRPr>
          </a:p>
          <a:p>
            <a:r>
              <a:rPr lang="en-US" dirty="0"/>
              <a:t>When attachments are secured within a folded self-mailer the</a:t>
            </a:r>
            <a:r>
              <a:rPr lang="en-US" dirty="0">
                <a:effectLst/>
              </a:rPr>
              <a:t> attachment must be affixed to an inside panel and secured to it at least 1/2 inch from any edge.  The attached material may not exceed a maximum thickness of 0.05 inch thick for </a:t>
            </a:r>
            <a:r>
              <a:rPr lang="en-US" dirty="0" err="1">
                <a:effectLst/>
              </a:rPr>
              <a:t>mailpieces</a:t>
            </a:r>
            <a:r>
              <a:rPr lang="en-US" dirty="0">
                <a:effectLst/>
              </a:rPr>
              <a:t> weighing up to 1 ounce and 0.09 inch thick for </a:t>
            </a:r>
            <a:r>
              <a:rPr lang="en-US" dirty="0" err="1">
                <a:effectLst/>
              </a:rPr>
              <a:t>mailpieces</a:t>
            </a:r>
            <a:r>
              <a:rPr lang="en-US" dirty="0">
                <a:effectLst/>
              </a:rPr>
              <a:t> weighing over 1 ounce.   Multiple attachments must be positioned so that the host mailpiece remains nearly uniform in thickness. </a:t>
            </a:r>
          </a:p>
          <a:p>
            <a:endParaRPr lang="en-US" dirty="0">
              <a:effectLst/>
            </a:endParaRPr>
          </a:p>
          <a:p>
            <a:r>
              <a:rPr lang="en-US" dirty="0">
                <a:effectLst/>
              </a:rPr>
              <a:t>When multiple </a:t>
            </a:r>
            <a:r>
              <a:rPr lang="en-US" dirty="0">
                <a:solidFill>
                  <a:schemeClr val="tx1"/>
                </a:solidFill>
                <a:effectLst/>
              </a:rPr>
              <a:t>attachments are affixed to separate panels in stacked alignment, the combined thickness of the attachments must be no greater than the maximum thickness in DMM 201.</a:t>
            </a:r>
            <a:r>
              <a:rPr lang="en-US" dirty="0">
                <a:solidFill>
                  <a:schemeClr val="tx1"/>
                </a:solidFill>
                <a:effectLst/>
                <a:hlinkClick r:id="rId3">
                  <a:extLst>
                    <a:ext uri="{A12FA001-AC4F-418D-AE19-62706E023703}">
                      <ahyp:hlinkClr xmlns:ahyp="http://schemas.microsoft.com/office/drawing/2018/hyperlinkcolor" val="tx"/>
                    </a:ext>
                  </a:extLst>
                </a:hlinkClick>
              </a:rPr>
              <a:t>3.14.9b</a:t>
            </a:r>
            <a:r>
              <a:rPr lang="en-US" dirty="0">
                <a:solidFill>
                  <a:schemeClr val="tx1"/>
                </a:solidFill>
                <a:effectLst/>
              </a:rPr>
              <a:t>.  When multiple attachments are affixed adjacent to each other across the length of a mailpiece, the thickest attachment must be no greater than the maximum thickness in DMM201.</a:t>
            </a:r>
            <a:r>
              <a:rPr lang="en-US" dirty="0">
                <a:solidFill>
                  <a:schemeClr val="tx1"/>
                </a:solidFill>
                <a:effectLst/>
                <a:hlinkClick r:id="rId3">
                  <a:extLst>
                    <a:ext uri="{A12FA001-AC4F-418D-AE19-62706E023703}">
                      <ahyp:hlinkClr xmlns:ahyp="http://schemas.microsoft.com/office/drawing/2018/hyperlinkcolor" val="tx"/>
                    </a:ext>
                  </a:extLst>
                </a:hlinkClick>
              </a:rPr>
              <a:t>3.14.9b</a:t>
            </a:r>
            <a:r>
              <a:rPr lang="en-US" dirty="0">
                <a:solidFill>
                  <a:schemeClr val="tx1"/>
                </a:solidFill>
                <a:effectLst/>
              </a:rPr>
              <a:t>.</a:t>
            </a:r>
          </a:p>
        </p:txBody>
      </p:sp>
      <p:sp>
        <p:nvSpPr>
          <p:cNvPr id="4" name="Slide Number Placeholder 3"/>
          <p:cNvSpPr>
            <a:spLocks noGrp="1"/>
          </p:cNvSpPr>
          <p:nvPr>
            <p:ph type="sldNum" sz="quarter" idx="5"/>
          </p:nvPr>
        </p:nvSpPr>
        <p:spPr/>
        <p:txBody>
          <a:bodyPr/>
          <a:lstStyle/>
          <a:p>
            <a:fld id="{EFA7B87A-FF39-4281-870E-80306F764CF8}" type="slidenum">
              <a:rPr lang="en-US" smtClean="0"/>
              <a:t>12</a:t>
            </a:fld>
            <a:endParaRPr lang="en-US"/>
          </a:p>
        </p:txBody>
      </p:sp>
    </p:spTree>
    <p:extLst>
      <p:ext uri="{BB962C8B-B14F-4D97-AF65-F5344CB8AC3E}">
        <p14:creationId xmlns:p14="http://schemas.microsoft.com/office/powerpoint/2010/main" val="4148199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Folded self-mailers may be produced with two types of die-cut elements in the exterior panels, address windows or die-cut reveal. Die-cut openings may not be used to create die-cut punched holes (openings in the same location on all layers and panels so that there is a hole through the entire mailpiece). </a:t>
            </a:r>
          </a:p>
          <a:p>
            <a:endParaRPr lang="en-US" dirty="0"/>
          </a:p>
          <a:p>
            <a:r>
              <a:rPr lang="en-US" dirty="0">
                <a:effectLst/>
              </a:rPr>
              <a:t>Die-cut address windows (used to convey address information) must meet the standards for window envelopes outlined in the DMM 601.6.3 and meet the following additional conditions:</a:t>
            </a:r>
          </a:p>
          <a:p>
            <a:endParaRPr lang="en-US" dirty="0">
              <a:effectLst/>
            </a:endParaRPr>
          </a:p>
          <a:p>
            <a:pPr marL="171450" indent="-171450">
              <a:buFont typeface="Arial" panose="020B0604020202020204" pitchFamily="34" charset="0"/>
              <a:buChar char="•"/>
            </a:pPr>
            <a:r>
              <a:rPr lang="en-US" dirty="0">
                <a:effectLst/>
              </a:rPr>
              <a:t>The maximum window size is 4 inches long by 2 inches high.</a:t>
            </a:r>
          </a:p>
          <a:p>
            <a:pPr marL="171450" indent="-171450">
              <a:buFont typeface="Arial" panose="020B0604020202020204" pitchFamily="34" charset="0"/>
              <a:buChar char="•"/>
            </a:pPr>
            <a:r>
              <a:rPr lang="en-US" dirty="0">
                <a:effectLst/>
              </a:rPr>
              <a:t>When an address window appears on a mailpiece, no other die-cut openings may be made on the exterior panels.</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13</a:t>
            </a:fld>
            <a:endParaRPr lang="en-US"/>
          </a:p>
        </p:txBody>
      </p:sp>
    </p:spTree>
    <p:extLst>
      <p:ext uri="{BB962C8B-B14F-4D97-AF65-F5344CB8AC3E}">
        <p14:creationId xmlns:p14="http://schemas.microsoft.com/office/powerpoint/2010/main" val="3205628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The die-cut reveal option are openings used to reveal the contents of the mailpiece; these elements are limited to two on only one external panel and must be positioned at least 1-1/2 inches apart.  They must be either circular with a 2-inch maximum diameter or rectangular with a maximum of 2 inches long by 1-1/2 inches high with slightly rounded 1/4-inch radius corners.  These elements must be placed at least 1-1/2 inches from all edges of the mailpiece if on the addressed side and placed at least 5 inches from the leading edge and 1-1/2 inches from all other edges if on the non-addressed side.</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14</a:t>
            </a:fld>
            <a:endParaRPr lang="en-US"/>
          </a:p>
        </p:txBody>
      </p:sp>
    </p:spTree>
    <p:extLst>
      <p:ext uri="{BB962C8B-B14F-4D97-AF65-F5344CB8AC3E}">
        <p14:creationId xmlns:p14="http://schemas.microsoft.com/office/powerpoint/2010/main" val="2561019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example shown on this slide, the first folded panel appearing on the non-address side is considered an internal panel because it does not meet the Postal definition of being a nearly identical external panel (within one inch of the trailing edge – an external panel cannot contain a die-cut).  As a result, the second folded panel must meet the Postal standards for nearly identical exterior panel and cannot contain a die-cut, reference USPS DMM Section 201.3.14.3b which it does not meet.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As a result, this planned Oblong letter-size FSM would be non-machinable as shown.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Now if the first folded panel had of met the nearly identical in size requirement for an exterior panel, the second folded panel could have then been considered a flap.  At that point so long as the flap met the applicable construction requirement in DMM Section 201.3.14.3f4 and was properly sealed, the FSM would be considered machinable/automation compatible.</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15</a:t>
            </a:fld>
            <a:endParaRPr lang="en-US"/>
          </a:p>
        </p:txBody>
      </p:sp>
    </p:spTree>
    <p:extLst>
      <p:ext uri="{BB962C8B-B14F-4D97-AF65-F5344CB8AC3E}">
        <p14:creationId xmlns:p14="http://schemas.microsoft.com/office/powerpoint/2010/main" val="1239429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Folded self-mailers may be prepared with strips called panes that are pulled open to reveal the contents. These design elements must be placed only on the unaddressed side of the mailpiece and may be rectangular, circular, or oval shaped. Perforations, a row of small holes punched in a sheet of paper so that a section can be torn easily, are used to create pull-open strips, pop-out, or pop-open panes subject to the following requirements:</a:t>
            </a:r>
          </a:p>
          <a:p>
            <a:endParaRPr lang="en-US" dirty="0"/>
          </a:p>
          <a:p>
            <a:pPr marL="171450" indent="-171450">
              <a:buFont typeface="Arial" panose="020B0604020202020204" pitchFamily="34" charset="0"/>
              <a:buChar char="•"/>
            </a:pPr>
            <a:r>
              <a:rPr lang="en-US" dirty="0">
                <a:effectLst/>
              </a:rPr>
              <a:t>Two parallel perforated lines must be spaced at least 1/2 inch apart creating a pull open strip. </a:t>
            </a:r>
          </a:p>
          <a:p>
            <a:pPr marL="171450" indent="-171450">
              <a:buFont typeface="Arial" panose="020B0604020202020204" pitchFamily="34" charset="0"/>
              <a:buChar char="•"/>
            </a:pPr>
            <a:r>
              <a:rPr lang="en-US" dirty="0">
                <a:effectLst/>
              </a:rPr>
              <a:t>Position perforated strips parallel to the height of the mailpiece at least 5 inches from the leading edge and 2 inches from the trailing edge. </a:t>
            </a:r>
          </a:p>
          <a:p>
            <a:pPr marL="171450" indent="-171450">
              <a:buFont typeface="Arial" panose="020B0604020202020204" pitchFamily="34" charset="0"/>
              <a:buChar char="•"/>
            </a:pPr>
            <a:r>
              <a:rPr lang="en-US" dirty="0">
                <a:effectLst/>
              </a:rPr>
              <a:t>Position perforated strips parallel to the length of the mailpiece at least 1 inch from the top. </a:t>
            </a:r>
          </a:p>
          <a:p>
            <a:pPr marL="171450" indent="-171450">
              <a:buFont typeface="Arial" panose="020B0604020202020204" pitchFamily="34" charset="0"/>
              <a:buChar char="•"/>
            </a:pPr>
            <a:r>
              <a:rPr lang="en-US" dirty="0">
                <a:effectLst/>
              </a:rPr>
              <a:t>Perforations have a 1mm cut (max)/1mm tie (min) ratio. </a:t>
            </a:r>
          </a:p>
          <a:p>
            <a:pPr marL="171450" indent="-171450">
              <a:buFont typeface="Arial" panose="020B0604020202020204" pitchFamily="34" charset="0"/>
              <a:buChar char="•"/>
            </a:pPr>
            <a:r>
              <a:rPr lang="en-US" dirty="0">
                <a:effectLst/>
              </a:rPr>
              <a:t>Perforated panes may not be prepared on pieces with die-cuts or on any mailpiece made of newsprint.</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16</a:t>
            </a:fld>
            <a:endParaRPr lang="en-US"/>
          </a:p>
        </p:txBody>
      </p:sp>
    </p:spTree>
    <p:extLst>
      <p:ext uri="{BB962C8B-B14F-4D97-AF65-F5344CB8AC3E}">
        <p14:creationId xmlns:p14="http://schemas.microsoft.com/office/powerpoint/2010/main" val="2413540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Pop-out, or pop-open panes (unaddressed side) are subject to the following requirements:</a:t>
            </a:r>
          </a:p>
          <a:p>
            <a:endParaRPr lang="en-US" dirty="0">
              <a:effectLst/>
            </a:endParaRPr>
          </a:p>
          <a:p>
            <a:r>
              <a:rPr lang="en-US" dirty="0">
                <a:effectLst/>
              </a:rPr>
              <a:t>Pop-out panes with perforations around the outer edges have a maximum size of 4 inches long by 4 inches high. The following conditions apply: </a:t>
            </a:r>
          </a:p>
          <a:p>
            <a:pPr marL="628650" lvl="1" indent="-171450">
              <a:buFont typeface="Arial" panose="020B0604020202020204" pitchFamily="34" charset="0"/>
              <a:buChar char="•"/>
            </a:pPr>
            <a:r>
              <a:rPr lang="en-US" dirty="0">
                <a:effectLst/>
              </a:rPr>
              <a:t>Place panes at least 1 inch from any edge.</a:t>
            </a:r>
          </a:p>
          <a:p>
            <a:pPr marL="628650" lvl="1" indent="-171450">
              <a:buFont typeface="Arial" panose="020B0604020202020204" pitchFamily="34" charset="0"/>
              <a:buChar char="•"/>
            </a:pPr>
            <a:r>
              <a:rPr lang="en-US" dirty="0">
                <a:effectLst/>
              </a:rPr>
              <a:t>Use 1mm cut (max)/1mm tie (min) ratio. </a:t>
            </a:r>
          </a:p>
          <a:p>
            <a:pPr marL="628650" lvl="1" indent="-171450">
              <a:buFont typeface="Arial" panose="020B0604020202020204" pitchFamily="34" charset="0"/>
              <a:buChar char="•"/>
            </a:pPr>
            <a:r>
              <a:rPr lang="en-US" dirty="0">
                <a:effectLst/>
              </a:rPr>
              <a:t>When using two panes, space them at least 1 inch apart.</a:t>
            </a:r>
          </a:p>
          <a:p>
            <a:pPr marL="628650" lvl="1" indent="-171450">
              <a:buFont typeface="Arial" panose="020B0604020202020204" pitchFamily="34" charset="0"/>
              <a:buChar char="•"/>
            </a:pPr>
            <a:r>
              <a:rPr lang="en-US" dirty="0">
                <a:effectLst/>
              </a:rPr>
              <a:t>Address elements may not appear in perforated openings. </a:t>
            </a:r>
          </a:p>
          <a:p>
            <a:endParaRPr lang="en-US" dirty="0">
              <a:effectLst/>
            </a:endParaRPr>
          </a:p>
          <a:p>
            <a:r>
              <a:rPr lang="en-US" dirty="0">
                <a:effectLst/>
              </a:rPr>
              <a:t>Pop-open panes with perforations on three sides must meet the following conditions:</a:t>
            </a:r>
          </a:p>
          <a:p>
            <a:pPr marL="628650" lvl="1" indent="-171450">
              <a:buFont typeface="Arial" panose="020B0604020202020204" pitchFamily="34" charset="0"/>
              <a:buChar char="•"/>
            </a:pPr>
            <a:r>
              <a:rPr lang="en-US" dirty="0">
                <a:effectLst/>
              </a:rPr>
              <a:t>The outer edges of the pull-open panel are a maximum of 4 inches long by 4 inches high. </a:t>
            </a:r>
          </a:p>
          <a:p>
            <a:pPr marL="628650" lvl="1" indent="-171450">
              <a:buFont typeface="Arial" panose="020B0604020202020204" pitchFamily="34" charset="0"/>
              <a:buChar char="•"/>
            </a:pPr>
            <a:r>
              <a:rPr lang="en-US" dirty="0">
                <a:effectLst/>
              </a:rPr>
              <a:t>If prepared with multiple panes, they must be spaced at least 1 inch apart.</a:t>
            </a:r>
          </a:p>
          <a:p>
            <a:pPr marL="628650" lvl="1" indent="-171450">
              <a:buFont typeface="Arial" panose="020B0604020202020204" pitchFamily="34" charset="0"/>
              <a:buChar char="•"/>
            </a:pPr>
            <a:r>
              <a:rPr lang="en-US" dirty="0">
                <a:effectLst/>
              </a:rPr>
              <a:t>Panes must be placed at least 1 inch from all edges.</a:t>
            </a:r>
          </a:p>
          <a:p>
            <a:pPr marL="628650" lvl="1" indent="-171450">
              <a:buFont typeface="Arial" panose="020B0604020202020204" pitchFamily="34" charset="0"/>
              <a:buChar char="•"/>
            </a:pPr>
            <a:r>
              <a:rPr lang="en-US" dirty="0">
                <a:effectLst/>
              </a:rPr>
              <a:t>Perforation patterns have 1 mm cut (max)/1 mm tie (min) ratio.</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17</a:t>
            </a:fld>
            <a:endParaRPr lang="en-US"/>
          </a:p>
        </p:txBody>
      </p:sp>
    </p:spTree>
    <p:extLst>
      <p:ext uri="{BB962C8B-B14F-4D97-AF65-F5344CB8AC3E}">
        <p14:creationId xmlns:p14="http://schemas.microsoft.com/office/powerpoint/2010/main" val="10137941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Pop-open panes may have perforations on three sides.  The outer edges of the pull-open panel may be a maximum of 4 inches long by 4 inches high.  If the FSM is prepared with multiple panes, they must be spaced at least 1 inch apart.  Panes must be placed at least 1 inch from all edges and perforation patterns must have 1 mm cut (max)/1 mm tie (min) ratio.</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18</a:t>
            </a:fld>
            <a:endParaRPr lang="en-US"/>
          </a:p>
        </p:txBody>
      </p:sp>
    </p:spTree>
    <p:extLst>
      <p:ext uri="{BB962C8B-B14F-4D97-AF65-F5344CB8AC3E}">
        <p14:creationId xmlns:p14="http://schemas.microsoft.com/office/powerpoint/2010/main" val="1587035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Folded self-mailers with loose enclosures must be securely sealed to ensure containment of the enclosed material and prevent excessive enclosure shift during processing. </a:t>
            </a:r>
          </a:p>
          <a:p>
            <a:endParaRPr lang="en-US" dirty="0"/>
          </a:p>
          <a:p>
            <a:r>
              <a:rPr lang="en-US" dirty="0"/>
              <a:t>Loose enclosures must be made of paper and must </a:t>
            </a:r>
            <a:r>
              <a:rPr lang="en-US" dirty="0">
                <a:effectLst/>
              </a:rPr>
              <a:t>be contained securely within the mailpiece.  </a:t>
            </a:r>
          </a:p>
          <a:p>
            <a:endParaRPr lang="en-US" dirty="0">
              <a:effectLst/>
            </a:endParaRPr>
          </a:p>
          <a:p>
            <a:r>
              <a:rPr lang="en-US" dirty="0">
                <a:effectLst/>
              </a:rPr>
              <a:t>Loose enclosures must be inserted in an interior pocket or secured by any method that prevents excessive shift during normal handling. Pockets are not counted as panels.</a:t>
            </a:r>
          </a:p>
          <a:p>
            <a:endParaRPr lang="en-US" dirty="0">
              <a:effectLst/>
            </a:endParaRPr>
          </a:p>
          <a:p>
            <a:r>
              <a:rPr lang="en-US" dirty="0">
                <a:effectLst/>
              </a:rPr>
              <a:t>Folded self-mailers with die-cut openings may contain enclosures only if the inserted material is larger than the die-cut opening. </a:t>
            </a:r>
          </a:p>
          <a:p>
            <a:endParaRPr lang="en-US" dirty="0">
              <a:effectLst/>
            </a:endParaRPr>
          </a:p>
          <a:p>
            <a:r>
              <a:rPr lang="en-US" dirty="0">
                <a:effectLst/>
              </a:rPr>
              <a:t>Enclosed material does not exceed the maximum thickness of:</a:t>
            </a:r>
          </a:p>
          <a:p>
            <a:pPr marL="628650" lvl="1" indent="-171450">
              <a:buFont typeface="Arial" panose="020B0604020202020204" pitchFamily="34" charset="0"/>
              <a:buChar char="•"/>
            </a:pPr>
            <a:r>
              <a:rPr lang="en-US" dirty="0">
                <a:effectLst/>
              </a:rPr>
              <a:t>0.05 inch thick for mailpiece weights up to 1 ounce.</a:t>
            </a:r>
          </a:p>
          <a:p>
            <a:pPr marL="628650" lvl="1" indent="-171450">
              <a:buFont typeface="Arial" panose="020B0604020202020204" pitchFamily="34" charset="0"/>
              <a:buChar char="•"/>
            </a:pPr>
            <a:r>
              <a:rPr lang="en-US" dirty="0">
                <a:effectLst/>
              </a:rPr>
              <a:t>0.09 inch thick for mailpiece weights over 1 ounce. </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19</a:t>
            </a:fld>
            <a:endParaRPr lang="en-US"/>
          </a:p>
        </p:txBody>
      </p:sp>
    </p:spTree>
    <p:extLst>
      <p:ext uri="{BB962C8B-B14F-4D97-AF65-F5344CB8AC3E}">
        <p14:creationId xmlns:p14="http://schemas.microsoft.com/office/powerpoint/2010/main" val="2733162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folded self-mailer is formed of two or more panels that are created when one or more unbound sheets of paper are folded together and sealed to make a letter-size mailpiece. The number of panels is determined by the number of sheets in the mailpiece and the number of times the sheets are folded.</a:t>
            </a:r>
          </a:p>
        </p:txBody>
      </p:sp>
      <p:sp>
        <p:nvSpPr>
          <p:cNvPr id="4" name="Slide Number Placeholder 3"/>
          <p:cNvSpPr>
            <a:spLocks noGrp="1"/>
          </p:cNvSpPr>
          <p:nvPr>
            <p:ph type="sldNum" sz="quarter" idx="5"/>
          </p:nvPr>
        </p:nvSpPr>
        <p:spPr/>
        <p:txBody>
          <a:bodyPr/>
          <a:lstStyle/>
          <a:p>
            <a:fld id="{EFA7B87A-FF39-4281-870E-80306F764CF8}" type="slidenum">
              <a:rPr lang="en-US" smtClean="0"/>
              <a:t>2</a:t>
            </a:fld>
            <a:endParaRPr lang="en-US"/>
          </a:p>
        </p:txBody>
      </p:sp>
    </p:spTree>
    <p:extLst>
      <p:ext uri="{BB962C8B-B14F-4D97-AF65-F5344CB8AC3E}">
        <p14:creationId xmlns:p14="http://schemas.microsoft.com/office/powerpoint/2010/main" val="35243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Folded self-mailers must have the following characteristics:</a:t>
            </a:r>
          </a:p>
          <a:p>
            <a:endParaRPr lang="en-US" dirty="0"/>
          </a:p>
          <a:p>
            <a:pPr marL="171450" indent="-171450">
              <a:buFont typeface="Arial" panose="020B0604020202020204" pitchFamily="34" charset="0"/>
              <a:buChar char="•"/>
            </a:pPr>
            <a:r>
              <a:rPr lang="en-US" dirty="0">
                <a:effectLst/>
              </a:rPr>
              <a:t>Height: A minimum of 3-1/2 inches and a maximum of 6 inches.</a:t>
            </a:r>
          </a:p>
          <a:p>
            <a:pPr marL="171450" indent="-171450">
              <a:buFont typeface="Arial" panose="020B0604020202020204" pitchFamily="34" charset="0"/>
              <a:buChar char="•"/>
            </a:pPr>
            <a:r>
              <a:rPr lang="en-US" dirty="0">
                <a:effectLst/>
              </a:rPr>
              <a:t>Length: A minimum of 5 inches and a maximum of 10-1/2 inches.</a:t>
            </a:r>
          </a:p>
          <a:p>
            <a:pPr marL="171450" indent="-171450">
              <a:buFont typeface="Arial" panose="020B0604020202020204" pitchFamily="34" charset="0"/>
              <a:buChar char="•"/>
            </a:pPr>
            <a:r>
              <a:rPr lang="en-US" dirty="0">
                <a:effectLst/>
              </a:rPr>
              <a:t>Thickness: A minimum of 0.007 inch; (0.009 inch if the height exceeds 4-1/4 inches or if the length exceeds 6 inches); the maximum thickness is 1/4 inch.</a:t>
            </a:r>
          </a:p>
          <a:p>
            <a:pPr marL="171450" indent="-171450">
              <a:buFont typeface="Arial" panose="020B0604020202020204" pitchFamily="34" charset="0"/>
              <a:buChar char="•"/>
            </a:pPr>
            <a:r>
              <a:rPr lang="en-US" dirty="0">
                <a:effectLst/>
              </a:rPr>
              <a:t>Maximum Weight: 3 ounces. </a:t>
            </a:r>
          </a:p>
          <a:p>
            <a:pPr marL="171450" indent="-171450">
              <a:buFont typeface="Arial" panose="020B0604020202020204" pitchFamily="34" charset="0"/>
              <a:buChar char="•"/>
            </a:pPr>
            <a:r>
              <a:rPr lang="en-US" dirty="0">
                <a:effectLst/>
              </a:rPr>
              <a:t>Rectangular, with four square corners and parallel opposite sides. </a:t>
            </a:r>
          </a:p>
          <a:p>
            <a:pPr marL="171450" indent="-171450">
              <a:buFont typeface="Arial" panose="020B0604020202020204" pitchFamily="34" charset="0"/>
              <a:buChar char="•"/>
            </a:pPr>
            <a:r>
              <a:rPr lang="en-US" dirty="0">
                <a:effectLst/>
              </a:rPr>
              <a:t>Aspect ratio: within 1.3 to 2.5 (see DMM 201.</a:t>
            </a:r>
            <a:r>
              <a:rPr lang="en-US" dirty="0">
                <a:effectLst/>
                <a:hlinkClick r:id="rId3"/>
              </a:rPr>
              <a:t>3.7</a:t>
            </a:r>
            <a:r>
              <a:rPr lang="en-US" dirty="0">
                <a:effectLst/>
              </a:rPr>
              <a:t>).</a:t>
            </a:r>
          </a:p>
          <a:p>
            <a:pPr marL="171450" indent="-171450">
              <a:buFont typeface="Arial" panose="020B0604020202020204" pitchFamily="34" charset="0"/>
              <a:buChar char="•"/>
            </a:pPr>
            <a:r>
              <a:rPr lang="en-US" dirty="0">
                <a:effectLst/>
              </a:rPr>
              <a:t>Maximum number of panels: 12, except under DMM 201.</a:t>
            </a:r>
            <a:r>
              <a:rPr lang="en-US" dirty="0">
                <a:effectLst/>
                <a:hlinkClick r:id="rId4"/>
              </a:rPr>
              <a:t>3.14.2h</a:t>
            </a:r>
            <a:r>
              <a:rPr lang="en-US" dirty="0">
                <a:effectLst/>
              </a:rPr>
              <a:t>.</a:t>
            </a:r>
          </a:p>
          <a:p>
            <a:pPr marL="171450" indent="-171450">
              <a:buFont typeface="Arial" panose="020B0604020202020204" pitchFamily="34" charset="0"/>
              <a:buChar char="•"/>
            </a:pPr>
            <a:r>
              <a:rPr lang="en-US" dirty="0">
                <a:effectLst/>
              </a:rPr>
              <a:t>Quarter-folded self-mailers made of a minimum 70-pound paper basis weight or equivalent may have as few as 4 panels. Quarter-folded self-mailers made of 55 pound or greater newsprint must have at least 8 panels and may contain up to 24 panels. </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3</a:t>
            </a:fld>
            <a:endParaRPr lang="en-US"/>
          </a:p>
        </p:txBody>
      </p:sp>
    </p:spTree>
    <p:extLst>
      <p:ext uri="{BB962C8B-B14F-4D97-AF65-F5344CB8AC3E}">
        <p14:creationId xmlns:p14="http://schemas.microsoft.com/office/powerpoint/2010/main" val="532694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references to folded self-mailer paper basis weight are for book-grade paper. </a:t>
            </a:r>
            <a:r>
              <a:rPr lang="en-US" dirty="0">
                <a:effectLst/>
              </a:rPr>
              <a:t>Folded self-mailers up to 1 ounce and must be made of a minimum of 70-pound paper basis weight or equivalent and sealed with a continuous glue line, three glue spots; or elongated glue lines; or two 1-inch tabs.</a:t>
            </a:r>
          </a:p>
          <a:p>
            <a:endParaRPr lang="en-US" dirty="0">
              <a:effectLst/>
            </a:endParaRPr>
          </a:p>
          <a:p>
            <a:r>
              <a:rPr lang="en-US" dirty="0">
                <a:effectLst/>
              </a:rPr>
              <a:t>Folded self-mailers over 1 ounce must be made of 80-pound paper basis weight or equivalent and sealed with a continuous glue line, four glue spots; or four elongated glue lines or two 1-1/2 inch tabs.</a:t>
            </a:r>
          </a:p>
          <a:p>
            <a:endParaRPr lang="en-US" dirty="0">
              <a:effectLst/>
            </a:endParaRPr>
          </a:p>
          <a:p>
            <a:r>
              <a:rPr lang="en-US" dirty="0">
                <a:effectLst/>
              </a:rPr>
              <a:t>Please Note: Folded self-mailers with optional design elements must meet the standards in the DMM 201 3.14.5 c. &amp; d.</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4</a:t>
            </a:fld>
            <a:endParaRPr lang="en-US"/>
          </a:p>
        </p:txBody>
      </p:sp>
    </p:spTree>
    <p:extLst>
      <p:ext uri="{BB962C8B-B14F-4D97-AF65-F5344CB8AC3E}">
        <p14:creationId xmlns:p14="http://schemas.microsoft.com/office/powerpoint/2010/main" val="3207640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Panels are created when a sheet of paper is folded. Each two-sided section (front and back) created by the fold is considered one panel. When a folded self-mailer is made of multiple sheets, multiply the number of sheets by the number of panels created when folding a single sheet to determine the total number of panels.</a:t>
            </a:r>
          </a:p>
        </p:txBody>
      </p:sp>
      <p:sp>
        <p:nvSpPr>
          <p:cNvPr id="4" name="Slide Number Placeholder 3"/>
          <p:cNvSpPr>
            <a:spLocks noGrp="1"/>
          </p:cNvSpPr>
          <p:nvPr>
            <p:ph type="sldNum" sz="quarter" idx="5"/>
          </p:nvPr>
        </p:nvSpPr>
        <p:spPr/>
        <p:txBody>
          <a:bodyPr/>
          <a:lstStyle/>
          <a:p>
            <a:fld id="{EFA7B87A-FF39-4281-870E-80306F764CF8}" type="slidenum">
              <a:rPr lang="en-US" smtClean="0"/>
              <a:t>5</a:t>
            </a:fld>
            <a:endParaRPr lang="en-US"/>
          </a:p>
        </p:txBody>
      </p:sp>
    </p:spTree>
    <p:extLst>
      <p:ext uri="{BB962C8B-B14F-4D97-AF65-F5344CB8AC3E}">
        <p14:creationId xmlns:p14="http://schemas.microsoft.com/office/powerpoint/2010/main" val="3415127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Folded self-mailers (FSMs) may have a maximum of 12 panels, except for quarter-fold self mailers made of 55 pound or greater newsprint; these FSMs must have at least 8 panels.</a:t>
            </a:r>
          </a:p>
          <a:p>
            <a:endParaRPr lang="en-US" dirty="0">
              <a:effectLst/>
            </a:endParaRPr>
          </a:p>
          <a:p>
            <a:r>
              <a:rPr lang="en-US" dirty="0">
                <a:effectLst/>
              </a:rPr>
              <a:t>Quarter-folded self-mailers made of a minimum 70-pound paper basis weight or equivalent may have as few as 4 panels and quarter-folded self-mailers made of 55 pound or greater newsprint must have at least 8 panels and may contain up to 24 panels.   </a:t>
            </a:r>
          </a:p>
          <a:p>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6</a:t>
            </a:fld>
            <a:endParaRPr lang="en-US"/>
          </a:p>
        </p:txBody>
      </p:sp>
    </p:spTree>
    <p:extLst>
      <p:ext uri="{BB962C8B-B14F-4D97-AF65-F5344CB8AC3E}">
        <p14:creationId xmlns:p14="http://schemas.microsoft.com/office/powerpoint/2010/main" val="2329907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External panels created by folding must be equal or nearly equal in size.  The final folded panel creates the back (non-address) side of the mailpiece. The open edge of the back panel must be at the top or within 1 inch of the top or trailing edge of the mailpiece. For horizontal folded tri-fold or multi-fold pieces, the addressed panel may be the final folded panel if the leading edge is sealed according to the standards in the DMM 201 3.14.4a.  The final folded edge must be the bottom of a folded self-mailer unless prepared as an oblong. The final folded edge of an oblong folded self-mailer must be the leading (right) edge.  Internal shorter panels must be covered by a full-size panel, and count toward the maximum number of panels. Optionally, internal shorter panels may be secured but must have only one edge that is shorter and be no further than one inch away from the edge of the external panel. </a:t>
            </a:r>
          </a:p>
          <a:p>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7</a:t>
            </a:fld>
            <a:endParaRPr lang="en-US"/>
          </a:p>
        </p:txBody>
      </p:sp>
    </p:spTree>
    <p:extLst>
      <p:ext uri="{BB962C8B-B14F-4D97-AF65-F5344CB8AC3E}">
        <p14:creationId xmlns:p14="http://schemas.microsoft.com/office/powerpoint/2010/main" val="1851208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minimum number of panels in a folded self-mailer is two. This can only be achieved by folding a sheet of paper in half. This fold style is commonly known as a bi-fold although there is only a single fold.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Four panels can be created several ways. A single sheet quarter-folded will produce four panels as would a single sheet folded in one direction three times. Another method to create a four panel FSM is taking two nested sheets and folding them in half.</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Another fold style is commonly known as a tri-fold which only has two folds that create three panels. The picture to the right is a horizontal folded tri-fold letter. The final panel must be folded from bottom to top. Tri-folds can also be vertical folds or oblong style; these require the final panel to be folded from lead to trail edge. </a:t>
            </a:r>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8</a:t>
            </a:fld>
            <a:endParaRPr lang="en-US"/>
          </a:p>
        </p:txBody>
      </p:sp>
    </p:spTree>
    <p:extLst>
      <p:ext uri="{BB962C8B-B14F-4D97-AF65-F5344CB8AC3E}">
        <p14:creationId xmlns:p14="http://schemas.microsoft.com/office/powerpoint/2010/main" val="1490514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Folded self-mailer fold patterns will be either horizontal or vertical in relation to the length of the mailpiece.  For horizontal folded pieces, the final fold is always at the bottom with the final panel folded up to the top on the non-address side.  Vertical folded pieces, commonly known as “oblong” have the final fold on the lead edge with the final panel folded from lead to trail edge on the non-address side.</a:t>
            </a:r>
            <a:endParaRPr lang="en-US" dirty="0"/>
          </a:p>
        </p:txBody>
      </p:sp>
      <p:sp>
        <p:nvSpPr>
          <p:cNvPr id="4" name="Slide Number Placeholder 3"/>
          <p:cNvSpPr>
            <a:spLocks noGrp="1"/>
          </p:cNvSpPr>
          <p:nvPr>
            <p:ph type="sldNum" sz="quarter" idx="5"/>
          </p:nvPr>
        </p:nvSpPr>
        <p:spPr/>
        <p:txBody>
          <a:bodyPr/>
          <a:lstStyle/>
          <a:p>
            <a:fld id="{EFA7B87A-FF39-4281-870E-80306F764CF8}" type="slidenum">
              <a:rPr lang="en-US" smtClean="0"/>
              <a:t>9</a:t>
            </a:fld>
            <a:endParaRPr lang="en-US"/>
          </a:p>
        </p:txBody>
      </p:sp>
    </p:spTree>
    <p:extLst>
      <p:ext uri="{BB962C8B-B14F-4D97-AF65-F5344CB8AC3E}">
        <p14:creationId xmlns:p14="http://schemas.microsoft.com/office/powerpoint/2010/main" val="293327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5278B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5278B3"/>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5278B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39B7E-9DB6-42EE-AE83-2A43C24F21EB}"/>
              </a:ext>
            </a:extLst>
          </p:cNvPr>
          <p:cNvSpPr>
            <a:spLocks noGrp="1"/>
          </p:cNvSpPr>
          <p:nvPr>
            <p:ph type="ctrTitle"/>
          </p:nvPr>
        </p:nvSpPr>
        <p:spPr>
          <a:xfrm>
            <a:off x="1143000" y="2124968"/>
            <a:ext cx="6858000" cy="1384995"/>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5016CE5-171F-4B43-9E96-58C642C69F8D}"/>
              </a:ext>
            </a:extLst>
          </p:cNvPr>
          <p:cNvSpPr>
            <a:spLocks noGrp="1"/>
          </p:cNvSpPr>
          <p:nvPr>
            <p:ph type="subTitle" idx="1"/>
          </p:nvPr>
        </p:nvSpPr>
        <p:spPr>
          <a:xfrm>
            <a:off x="1143000" y="3602038"/>
            <a:ext cx="6858000" cy="27699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B4A4C1B-D72D-41F2-B6B2-8B84C0C85040}"/>
              </a:ext>
            </a:extLst>
          </p:cNvPr>
          <p:cNvSpPr>
            <a:spLocks noGrp="1"/>
          </p:cNvSpPr>
          <p:nvPr>
            <p:ph type="dt" sz="half" idx="10"/>
          </p:nvPr>
        </p:nvSpPr>
        <p:spPr>
          <a:xfrm>
            <a:off x="457200" y="6377940"/>
            <a:ext cx="2103120" cy="276999"/>
          </a:xfrm>
        </p:spPr>
        <p:txBody>
          <a:bodyPr/>
          <a:lstStyle/>
          <a:p>
            <a:fld id="{9A85C5F7-CB5D-4BFB-A2F9-C3F63D2EE32B}" type="datetimeFigureOut">
              <a:rPr lang="en-US" smtClean="0"/>
              <a:t>1/12/2021</a:t>
            </a:fld>
            <a:endParaRPr lang="en-US"/>
          </a:p>
        </p:txBody>
      </p:sp>
      <p:sp>
        <p:nvSpPr>
          <p:cNvPr id="5" name="Footer Placeholder 4">
            <a:extLst>
              <a:ext uri="{FF2B5EF4-FFF2-40B4-BE49-F238E27FC236}">
                <a16:creationId xmlns:a16="http://schemas.microsoft.com/office/drawing/2014/main" id="{58D84469-EA46-4EBE-B938-D9A0267AAF8C}"/>
              </a:ext>
            </a:extLst>
          </p:cNvPr>
          <p:cNvSpPr>
            <a:spLocks noGrp="1"/>
          </p:cNvSpPr>
          <p:nvPr>
            <p:ph type="ftr" sz="quarter" idx="11"/>
          </p:nvPr>
        </p:nvSpPr>
        <p:spPr>
          <a:xfrm>
            <a:off x="3108960" y="6377940"/>
            <a:ext cx="2926080" cy="276999"/>
          </a:xfrm>
        </p:spPr>
        <p:txBody>
          <a:bodyPr/>
          <a:lstStyle/>
          <a:p>
            <a:endParaRPr lang="en-US"/>
          </a:p>
        </p:txBody>
      </p:sp>
      <p:sp>
        <p:nvSpPr>
          <p:cNvPr id="6" name="Slide Number Placeholder 5">
            <a:extLst>
              <a:ext uri="{FF2B5EF4-FFF2-40B4-BE49-F238E27FC236}">
                <a16:creationId xmlns:a16="http://schemas.microsoft.com/office/drawing/2014/main" id="{405F8755-D3E5-438A-8939-6135AE1CB5C2}"/>
              </a:ext>
            </a:extLst>
          </p:cNvPr>
          <p:cNvSpPr>
            <a:spLocks noGrp="1"/>
          </p:cNvSpPr>
          <p:nvPr>
            <p:ph type="sldNum" sz="quarter" idx="12"/>
          </p:nvPr>
        </p:nvSpPr>
        <p:spPr>
          <a:xfrm>
            <a:off x="6583680" y="6377940"/>
            <a:ext cx="2103120" cy="276999"/>
          </a:xfrm>
        </p:spPr>
        <p:txBody>
          <a:bodyPr/>
          <a:lstStyle/>
          <a:p>
            <a:fld id="{0E25B9D7-F106-4289-8BF8-3EF0D8990754}" type="slidenum">
              <a:rPr lang="en-US" smtClean="0"/>
              <a:t>‹#›</a:t>
            </a:fld>
            <a:endParaRPr lang="en-US"/>
          </a:p>
        </p:txBody>
      </p:sp>
    </p:spTree>
    <p:extLst>
      <p:ext uri="{BB962C8B-B14F-4D97-AF65-F5344CB8AC3E}">
        <p14:creationId xmlns:p14="http://schemas.microsoft.com/office/powerpoint/2010/main" val="7850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990600"/>
          </a:xfrm>
          <a:prstGeom prst="rect">
            <a:avLst/>
          </a:prstGeom>
          <a:blipFill>
            <a:blip r:embed="rId8" cstate="print"/>
            <a:stretch>
              <a:fillRect/>
            </a:stretch>
          </a:blipFill>
        </p:spPr>
        <p:txBody>
          <a:bodyPr wrap="square" lIns="0" tIns="0" rIns="0" bIns="0" rtlCol="0"/>
          <a:lstStyle/>
          <a:p>
            <a:endParaRPr/>
          </a:p>
        </p:txBody>
      </p:sp>
      <p:sp>
        <p:nvSpPr>
          <p:cNvPr id="17" name="bk object 17"/>
          <p:cNvSpPr/>
          <p:nvPr/>
        </p:nvSpPr>
        <p:spPr>
          <a:xfrm>
            <a:off x="457962" y="1448561"/>
            <a:ext cx="8077200" cy="0"/>
          </a:xfrm>
          <a:custGeom>
            <a:avLst/>
            <a:gdLst/>
            <a:ahLst/>
            <a:cxnLst/>
            <a:rect l="l" t="t" r="r" b="b"/>
            <a:pathLst>
              <a:path w="8077200">
                <a:moveTo>
                  <a:pt x="0" y="0"/>
                </a:moveTo>
                <a:lnTo>
                  <a:pt x="8077200" y="0"/>
                </a:lnTo>
              </a:path>
            </a:pathLst>
          </a:custGeom>
          <a:ln w="19812">
            <a:solidFill>
              <a:srgbClr val="080800"/>
            </a:solidFill>
          </a:ln>
        </p:spPr>
        <p:txBody>
          <a:bodyPr wrap="square" lIns="0" tIns="0" rIns="0" bIns="0" rtlCol="0"/>
          <a:lstStyle/>
          <a:p>
            <a:endParaRPr/>
          </a:p>
        </p:txBody>
      </p:sp>
      <p:sp>
        <p:nvSpPr>
          <p:cNvPr id="2" name="Holder 2"/>
          <p:cNvSpPr>
            <a:spLocks noGrp="1"/>
          </p:cNvSpPr>
          <p:nvPr>
            <p:ph type="title"/>
          </p:nvPr>
        </p:nvSpPr>
        <p:spPr>
          <a:xfrm>
            <a:off x="532002" y="402082"/>
            <a:ext cx="8079994" cy="1001394"/>
          </a:xfrm>
          <a:prstGeom prst="rect">
            <a:avLst/>
          </a:prstGeom>
        </p:spPr>
        <p:txBody>
          <a:bodyPr wrap="square" lIns="0" tIns="0" rIns="0" bIns="0">
            <a:spAutoFit/>
          </a:bodyPr>
          <a:lstStyle>
            <a:lvl1pPr>
              <a:defRPr sz="3200" b="1" i="0">
                <a:solidFill>
                  <a:srgbClr val="5278B3"/>
                </a:solidFill>
                <a:latin typeface="Arial"/>
                <a:cs typeface="Arial"/>
              </a:defRPr>
            </a:lvl1pPr>
          </a:lstStyle>
          <a:p>
            <a:endParaRPr/>
          </a:p>
        </p:txBody>
      </p:sp>
      <p:sp>
        <p:nvSpPr>
          <p:cNvPr id="3" name="Holder 3"/>
          <p:cNvSpPr>
            <a:spLocks noGrp="1"/>
          </p:cNvSpPr>
          <p:nvPr>
            <p:ph type="body" idx="1"/>
          </p:nvPr>
        </p:nvSpPr>
        <p:spPr>
          <a:xfrm>
            <a:off x="442912" y="2876867"/>
            <a:ext cx="5212715" cy="33267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image" Target="../media/image33.jpg"/><Relationship Id="rId3" Type="http://schemas.openxmlformats.org/officeDocument/2006/relationships/image" Target="../media/image28.png"/><Relationship Id="rId7" Type="http://schemas.openxmlformats.org/officeDocument/2006/relationships/image" Target="../media/image32.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1.jpg"/><Relationship Id="rId5" Type="http://schemas.openxmlformats.org/officeDocument/2006/relationships/image" Target="../media/image30.png"/><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15.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43.jpeg"/><Relationship Id="rId4" Type="http://schemas.openxmlformats.org/officeDocument/2006/relationships/image" Target="../media/image42.jpeg"/></Relationships>
</file>

<file path=ppt/slides/_rels/slide16.xml.rels><?xml version="1.0" encoding="UTF-8" standalone="yes"?>
<Relationships xmlns="http://schemas.openxmlformats.org/package/2006/relationships"><Relationship Id="rId8" Type="http://schemas.openxmlformats.org/officeDocument/2006/relationships/image" Target="../media/image49.png"/><Relationship Id="rId13" Type="http://schemas.openxmlformats.org/officeDocument/2006/relationships/image" Target="../media/image54.png"/><Relationship Id="rId3" Type="http://schemas.openxmlformats.org/officeDocument/2006/relationships/image" Target="../media/image44.png"/><Relationship Id="rId7" Type="http://schemas.openxmlformats.org/officeDocument/2006/relationships/image" Target="../media/image48.png"/><Relationship Id="rId12" Type="http://schemas.openxmlformats.org/officeDocument/2006/relationships/image" Target="../media/image5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7.png"/><Relationship Id="rId11" Type="http://schemas.openxmlformats.org/officeDocument/2006/relationships/image" Target="../media/image52.png"/><Relationship Id="rId5" Type="http://schemas.openxmlformats.org/officeDocument/2006/relationships/image" Target="../media/image46.png"/><Relationship Id="rId10" Type="http://schemas.openxmlformats.org/officeDocument/2006/relationships/image" Target="../media/image51.png"/><Relationship Id="rId4" Type="http://schemas.openxmlformats.org/officeDocument/2006/relationships/image" Target="../media/image45.png"/><Relationship Id="rId9" Type="http://schemas.openxmlformats.org/officeDocument/2006/relationships/image" Target="../media/image50.png"/></Relationships>
</file>

<file path=ppt/slides/_rels/slide17.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7.png"/><Relationship Id="rId4" Type="http://schemas.openxmlformats.org/officeDocument/2006/relationships/image" Target="../media/image56.png"/></Relationships>
</file>

<file path=ppt/slides/_rels/slide18.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19.xml.rels><?xml version="1.0" encoding="UTF-8" standalone="yes"?>
<Relationships xmlns="http://schemas.openxmlformats.org/package/2006/relationships"><Relationship Id="rId8" Type="http://schemas.openxmlformats.org/officeDocument/2006/relationships/image" Target="../media/image65.jpg"/><Relationship Id="rId3" Type="http://schemas.openxmlformats.org/officeDocument/2006/relationships/image" Target="../media/image60.png"/><Relationship Id="rId7" Type="http://schemas.openxmlformats.org/officeDocument/2006/relationships/image" Target="../media/image64.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hyperlink" Target="http://pe.usps.gov/" TargetMode="External"/><Relationship Id="rId2" Type="http://schemas.openxmlformats.org/officeDocument/2006/relationships/hyperlink" Target="http://www.usps.com/" TargetMode="External"/><Relationship Id="rId1" Type="http://schemas.openxmlformats.org/officeDocument/2006/relationships/slideLayout" Target="../slideLayouts/slideLayout2.xml"/><Relationship Id="rId4" Type="http://schemas.openxmlformats.org/officeDocument/2006/relationships/hyperlink" Target="https://postalpro.usps.com/"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mailto:MDA@USPS.GOV"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3.jpg"/><Relationship Id="rId5" Type="http://schemas.openxmlformats.org/officeDocument/2006/relationships/image" Target="../media/image22.jp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36379" cy="1720596"/>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76201" y="76200"/>
            <a:ext cx="3428999" cy="259686"/>
          </a:xfrm>
          <a:prstGeom prst="rect">
            <a:avLst/>
          </a:prstGeom>
        </p:spPr>
        <p:txBody>
          <a:bodyPr vert="horz" wrap="square" lIns="0" tIns="13335" rIns="0" bIns="0" rtlCol="0">
            <a:spAutoFit/>
          </a:bodyPr>
          <a:lstStyle/>
          <a:p>
            <a:pPr marL="12700">
              <a:lnSpc>
                <a:spcPct val="100000"/>
              </a:lnSpc>
              <a:spcBef>
                <a:spcPts val="105"/>
              </a:spcBef>
            </a:pPr>
            <a:r>
              <a:rPr lang="en-US" sz="1600" b="1" dirty="0">
                <a:solidFill>
                  <a:schemeClr val="bg1"/>
                </a:solidFill>
                <a:latin typeface="Calibri"/>
                <a:cs typeface="Calibri"/>
              </a:rPr>
              <a:t>Business Acceptance Solutions</a:t>
            </a:r>
            <a:endParaRPr sz="1600" dirty="0">
              <a:solidFill>
                <a:schemeClr val="bg1"/>
              </a:solidFill>
              <a:latin typeface="Calibri"/>
              <a:cs typeface="Calibri"/>
            </a:endParaRPr>
          </a:p>
        </p:txBody>
      </p:sp>
      <p:sp>
        <p:nvSpPr>
          <p:cNvPr id="4" name="object 4"/>
          <p:cNvSpPr txBox="1"/>
          <p:nvPr/>
        </p:nvSpPr>
        <p:spPr>
          <a:xfrm>
            <a:off x="227177" y="2895600"/>
            <a:ext cx="8688070" cy="1123315"/>
          </a:xfrm>
          <a:prstGeom prst="rect">
            <a:avLst/>
          </a:prstGeom>
        </p:spPr>
        <p:txBody>
          <a:bodyPr vert="horz" wrap="square" lIns="0" tIns="12700" rIns="0" bIns="0" rtlCol="0">
            <a:spAutoFit/>
          </a:bodyPr>
          <a:lstStyle/>
          <a:p>
            <a:pPr algn="ctr">
              <a:lnSpc>
                <a:spcPct val="100000"/>
              </a:lnSpc>
              <a:spcBef>
                <a:spcPts val="100"/>
              </a:spcBef>
            </a:pPr>
            <a:r>
              <a:rPr sz="3600" b="1" spc="-5" dirty="0">
                <a:solidFill>
                  <a:srgbClr val="5278B3"/>
                </a:solidFill>
                <a:latin typeface="Arial"/>
                <a:cs typeface="Arial"/>
              </a:rPr>
              <a:t>Basic Design</a:t>
            </a:r>
            <a:r>
              <a:rPr sz="3600" b="1" spc="-15" dirty="0">
                <a:solidFill>
                  <a:srgbClr val="5278B3"/>
                </a:solidFill>
                <a:latin typeface="Arial"/>
                <a:cs typeface="Arial"/>
              </a:rPr>
              <a:t> </a:t>
            </a:r>
            <a:r>
              <a:rPr sz="3600" b="1" spc="-5" dirty="0">
                <a:solidFill>
                  <a:srgbClr val="5278B3"/>
                </a:solidFill>
                <a:latin typeface="Arial"/>
                <a:cs typeface="Arial"/>
              </a:rPr>
              <a:t>Elements:</a:t>
            </a:r>
            <a:endParaRPr sz="3600" b="1" dirty="0">
              <a:latin typeface="Arial"/>
              <a:cs typeface="Arial"/>
            </a:endParaRPr>
          </a:p>
          <a:p>
            <a:pPr algn="ctr">
              <a:lnSpc>
                <a:spcPct val="100000"/>
              </a:lnSpc>
            </a:pPr>
            <a:r>
              <a:rPr sz="3600" b="1" spc="-5" dirty="0">
                <a:solidFill>
                  <a:srgbClr val="5278B3"/>
                </a:solidFill>
                <a:latin typeface="Arial"/>
                <a:cs typeface="Arial"/>
              </a:rPr>
              <a:t>Folded </a:t>
            </a:r>
            <a:r>
              <a:rPr sz="3600" b="1" dirty="0">
                <a:solidFill>
                  <a:srgbClr val="5278B3"/>
                </a:solidFill>
                <a:latin typeface="Arial"/>
                <a:cs typeface="Arial"/>
              </a:rPr>
              <a:t>Self-Mailers</a:t>
            </a:r>
            <a:endParaRPr sz="3600" b="1"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5287136" y="889762"/>
            <a:ext cx="3321050" cy="513715"/>
          </a:xfrm>
          <a:prstGeom prst="rect">
            <a:avLst/>
          </a:prstGeom>
        </p:spPr>
        <p:txBody>
          <a:bodyPr vert="horz" wrap="square" lIns="0" tIns="13335" rIns="0" bIns="0" rtlCol="0">
            <a:spAutoFit/>
          </a:bodyPr>
          <a:lstStyle/>
          <a:p>
            <a:pPr marL="12700">
              <a:lnSpc>
                <a:spcPct val="100000"/>
              </a:lnSpc>
              <a:spcBef>
                <a:spcPts val="105"/>
              </a:spcBef>
            </a:pPr>
            <a:r>
              <a:rPr dirty="0"/>
              <a:t>Closure</a:t>
            </a:r>
            <a:r>
              <a:rPr spc="-105" dirty="0"/>
              <a:t> </a:t>
            </a:r>
            <a:r>
              <a:rPr dirty="0"/>
              <a:t>Methods</a:t>
            </a:r>
          </a:p>
        </p:txBody>
      </p:sp>
      <p:sp>
        <p:nvSpPr>
          <p:cNvPr id="4" name="object 4"/>
          <p:cNvSpPr txBox="1"/>
          <p:nvPr/>
        </p:nvSpPr>
        <p:spPr>
          <a:xfrm>
            <a:off x="535940" y="1626234"/>
            <a:ext cx="3437890" cy="391160"/>
          </a:xfrm>
          <a:prstGeom prst="rect">
            <a:avLst/>
          </a:prstGeom>
        </p:spPr>
        <p:txBody>
          <a:bodyPr vert="horz" wrap="square" lIns="0" tIns="12700" rIns="0" bIns="0" rtlCol="0">
            <a:spAutoFit/>
          </a:bodyPr>
          <a:lstStyle/>
          <a:p>
            <a:pPr marL="355600" indent="-342900">
              <a:lnSpc>
                <a:spcPct val="100000"/>
              </a:lnSpc>
              <a:spcBef>
                <a:spcPts val="100"/>
              </a:spcBef>
              <a:buClr>
                <a:srgbClr val="0F0F00"/>
              </a:buClr>
              <a:buSzPct val="75000"/>
              <a:buFont typeface="Wingdings"/>
              <a:buChar char=""/>
              <a:tabLst>
                <a:tab pos="355600" algn="l"/>
                <a:tab pos="356235" algn="l"/>
              </a:tabLst>
            </a:pPr>
            <a:r>
              <a:rPr sz="2400" spc="-5" dirty="0">
                <a:latin typeface="Arial"/>
                <a:cs typeface="Arial"/>
              </a:rPr>
              <a:t>Closure method </a:t>
            </a:r>
            <a:r>
              <a:rPr sz="2400" dirty="0">
                <a:latin typeface="Arial"/>
                <a:cs typeface="Arial"/>
              </a:rPr>
              <a:t>- </a:t>
            </a:r>
            <a:r>
              <a:rPr sz="2400" spc="-5" dirty="0">
                <a:latin typeface="Arial"/>
                <a:cs typeface="Arial"/>
              </a:rPr>
              <a:t>Glue</a:t>
            </a:r>
            <a:endParaRPr sz="2400" dirty="0">
              <a:latin typeface="Arial"/>
              <a:cs typeface="Arial"/>
            </a:endParaRPr>
          </a:p>
        </p:txBody>
      </p:sp>
      <p:sp>
        <p:nvSpPr>
          <p:cNvPr id="5" name="object 5"/>
          <p:cNvSpPr txBox="1"/>
          <p:nvPr/>
        </p:nvSpPr>
        <p:spPr>
          <a:xfrm>
            <a:off x="535940" y="4033523"/>
            <a:ext cx="7463790" cy="892175"/>
          </a:xfrm>
          <a:prstGeom prst="rect">
            <a:avLst/>
          </a:prstGeom>
        </p:spPr>
        <p:txBody>
          <a:bodyPr vert="horz" wrap="square" lIns="0" tIns="99060" rIns="0" bIns="0" rtlCol="0">
            <a:spAutoFit/>
          </a:bodyPr>
          <a:lstStyle/>
          <a:p>
            <a:pPr marL="355600" indent="-342900">
              <a:lnSpc>
                <a:spcPct val="100000"/>
              </a:lnSpc>
              <a:spcBef>
                <a:spcPts val="780"/>
              </a:spcBef>
              <a:buClr>
                <a:srgbClr val="0F0F00"/>
              </a:buClr>
              <a:buSzPct val="75000"/>
              <a:buFont typeface="Wingdings"/>
              <a:buChar char=""/>
              <a:tabLst>
                <a:tab pos="355600" algn="l"/>
                <a:tab pos="356235" algn="l"/>
              </a:tabLst>
            </a:pPr>
            <a:r>
              <a:rPr sz="2400" spc="-5" dirty="0">
                <a:latin typeface="Arial"/>
                <a:cs typeface="Arial"/>
              </a:rPr>
              <a:t>Closure method </a:t>
            </a:r>
            <a:r>
              <a:rPr sz="2400" dirty="0">
                <a:latin typeface="Arial"/>
                <a:cs typeface="Arial"/>
              </a:rPr>
              <a:t>- </a:t>
            </a:r>
            <a:r>
              <a:rPr sz="2400" spc="-5" dirty="0">
                <a:latin typeface="Arial"/>
                <a:cs typeface="Arial"/>
              </a:rPr>
              <a:t>Tabs </a:t>
            </a:r>
            <a:r>
              <a:rPr sz="2000" dirty="0">
                <a:latin typeface="Arial"/>
                <a:cs typeface="Arial"/>
              </a:rPr>
              <a:t>(2 or 3 based on mailpiece</a:t>
            </a:r>
            <a:r>
              <a:rPr sz="2000" spc="65" dirty="0">
                <a:latin typeface="Arial"/>
                <a:cs typeface="Arial"/>
              </a:rPr>
              <a:t> </a:t>
            </a:r>
            <a:r>
              <a:rPr sz="2000" dirty="0">
                <a:latin typeface="Arial"/>
                <a:cs typeface="Arial"/>
              </a:rPr>
              <a:t>design)</a:t>
            </a:r>
          </a:p>
          <a:p>
            <a:pPr marL="756285" lvl="1" indent="-286385">
              <a:lnSpc>
                <a:spcPct val="100000"/>
              </a:lnSpc>
              <a:spcBef>
                <a:spcPts val="620"/>
              </a:spcBef>
              <a:buClr>
                <a:srgbClr val="080800"/>
              </a:buClr>
              <a:buSzPct val="75000"/>
              <a:buFont typeface="Wingdings"/>
              <a:buChar char=""/>
              <a:tabLst>
                <a:tab pos="756285" algn="l"/>
                <a:tab pos="756920" algn="l"/>
              </a:tabLst>
            </a:pPr>
            <a:r>
              <a:rPr sz="2200" spc="-5" dirty="0">
                <a:latin typeface="Arial"/>
                <a:cs typeface="Arial"/>
              </a:rPr>
              <a:t>Placed either at Top or Lead /</a:t>
            </a:r>
            <a:r>
              <a:rPr sz="2200" spc="45" dirty="0">
                <a:latin typeface="Arial"/>
                <a:cs typeface="Arial"/>
              </a:rPr>
              <a:t> </a:t>
            </a:r>
            <a:r>
              <a:rPr sz="2200" spc="-5" dirty="0">
                <a:latin typeface="Arial"/>
                <a:cs typeface="Arial"/>
              </a:rPr>
              <a:t>Trail</a:t>
            </a:r>
            <a:endParaRPr sz="2200" dirty="0">
              <a:latin typeface="Arial"/>
              <a:cs typeface="Arial"/>
            </a:endParaRPr>
          </a:p>
        </p:txBody>
      </p:sp>
      <p:sp>
        <p:nvSpPr>
          <p:cNvPr id="6" name="object 6"/>
          <p:cNvSpPr txBox="1"/>
          <p:nvPr/>
        </p:nvSpPr>
        <p:spPr>
          <a:xfrm>
            <a:off x="1450594" y="4900777"/>
            <a:ext cx="4258945" cy="757555"/>
          </a:xfrm>
          <a:prstGeom prst="rect">
            <a:avLst/>
          </a:prstGeom>
        </p:spPr>
        <p:txBody>
          <a:bodyPr vert="horz" wrap="square" lIns="0" tIns="73660" rIns="0" bIns="0" rtlCol="0">
            <a:spAutoFit/>
          </a:bodyPr>
          <a:lstStyle/>
          <a:p>
            <a:pPr marL="241300" indent="-228600">
              <a:lnSpc>
                <a:spcPct val="100000"/>
              </a:lnSpc>
              <a:spcBef>
                <a:spcPts val="580"/>
              </a:spcBef>
              <a:buClr>
                <a:srgbClr val="080808"/>
              </a:buClr>
              <a:buSzPct val="65000"/>
              <a:buFont typeface="Wingdings"/>
              <a:buChar char=""/>
              <a:tabLst>
                <a:tab pos="241300" algn="l"/>
              </a:tabLst>
            </a:pPr>
            <a:r>
              <a:rPr sz="2000" dirty="0">
                <a:latin typeface="Arial"/>
                <a:cs typeface="Arial"/>
              </a:rPr>
              <a:t>within 1" from adjacent</a:t>
            </a:r>
            <a:r>
              <a:rPr sz="2000" spc="-85" dirty="0">
                <a:latin typeface="Arial"/>
                <a:cs typeface="Arial"/>
              </a:rPr>
              <a:t> </a:t>
            </a:r>
            <a:r>
              <a:rPr sz="2000" dirty="0">
                <a:latin typeface="Arial"/>
                <a:cs typeface="Arial"/>
              </a:rPr>
              <a:t>edge(s)</a:t>
            </a:r>
          </a:p>
          <a:p>
            <a:pPr marL="241300" indent="-228600">
              <a:lnSpc>
                <a:spcPct val="100000"/>
              </a:lnSpc>
              <a:spcBef>
                <a:spcPts val="480"/>
              </a:spcBef>
              <a:buClr>
                <a:srgbClr val="080808"/>
              </a:buClr>
              <a:buSzPct val="65000"/>
              <a:buFont typeface="Wingdings"/>
              <a:buChar char=""/>
              <a:tabLst>
                <a:tab pos="241300" algn="l"/>
              </a:tabLst>
            </a:pPr>
            <a:r>
              <a:rPr sz="2000" spc="-5" dirty="0">
                <a:latin typeface="Arial"/>
                <a:cs typeface="Arial"/>
              </a:rPr>
              <a:t>lower lead edge </a:t>
            </a:r>
            <a:r>
              <a:rPr sz="2000" dirty="0">
                <a:latin typeface="Arial"/>
                <a:cs typeface="Arial"/>
              </a:rPr>
              <a:t>tab ½” from</a:t>
            </a:r>
            <a:r>
              <a:rPr sz="2000" spc="-120" dirty="0">
                <a:latin typeface="Arial"/>
                <a:cs typeface="Arial"/>
              </a:rPr>
              <a:t> </a:t>
            </a:r>
            <a:r>
              <a:rPr sz="2000" spc="-5" dirty="0">
                <a:latin typeface="Arial"/>
                <a:cs typeface="Arial"/>
              </a:rPr>
              <a:t>bottom</a:t>
            </a:r>
            <a:endParaRPr sz="2000" dirty="0">
              <a:latin typeface="Arial"/>
              <a:cs typeface="Arial"/>
            </a:endParaRPr>
          </a:p>
        </p:txBody>
      </p:sp>
      <p:sp>
        <p:nvSpPr>
          <p:cNvPr id="7" name="object 7"/>
          <p:cNvSpPr/>
          <p:nvPr/>
        </p:nvSpPr>
        <p:spPr>
          <a:xfrm>
            <a:off x="950879" y="2311973"/>
            <a:ext cx="1130935" cy="0"/>
          </a:xfrm>
          <a:custGeom>
            <a:avLst/>
            <a:gdLst/>
            <a:ahLst/>
            <a:cxnLst/>
            <a:rect l="l" t="t" r="r" b="b"/>
            <a:pathLst>
              <a:path w="1130935">
                <a:moveTo>
                  <a:pt x="0" y="0"/>
                </a:moveTo>
                <a:lnTo>
                  <a:pt x="1130893" y="0"/>
                </a:lnTo>
              </a:path>
            </a:pathLst>
          </a:custGeom>
          <a:ln w="53585">
            <a:solidFill>
              <a:srgbClr val="000000"/>
            </a:solidFill>
          </a:ln>
        </p:spPr>
        <p:txBody>
          <a:bodyPr wrap="square" lIns="0" tIns="0" rIns="0" bIns="0" rtlCol="0"/>
          <a:lstStyle/>
          <a:p>
            <a:endParaRPr/>
          </a:p>
        </p:txBody>
      </p:sp>
      <p:sp>
        <p:nvSpPr>
          <p:cNvPr id="8" name="object 8"/>
          <p:cNvSpPr txBox="1"/>
          <p:nvPr/>
        </p:nvSpPr>
        <p:spPr>
          <a:xfrm>
            <a:off x="623112" y="2512034"/>
            <a:ext cx="1866264" cy="879475"/>
          </a:xfrm>
          <a:prstGeom prst="rect">
            <a:avLst/>
          </a:prstGeom>
        </p:spPr>
        <p:txBody>
          <a:bodyPr vert="horz" wrap="square" lIns="0" tIns="119380" rIns="0" bIns="0" rtlCol="0">
            <a:spAutoFit/>
          </a:bodyPr>
          <a:lstStyle/>
          <a:p>
            <a:pPr marL="74930" indent="-62865">
              <a:lnSpc>
                <a:spcPct val="100000"/>
              </a:lnSpc>
              <a:spcBef>
                <a:spcPts val="940"/>
              </a:spcBef>
            </a:pPr>
            <a:r>
              <a:rPr sz="1400" b="1" u="heavy" spc="-5" dirty="0">
                <a:uFill>
                  <a:solidFill>
                    <a:srgbClr val="000000"/>
                  </a:solidFill>
                </a:uFill>
                <a:latin typeface="Arial"/>
                <a:cs typeface="Arial"/>
              </a:rPr>
              <a:t>Continuous Glue</a:t>
            </a:r>
            <a:r>
              <a:rPr sz="1400" b="1" u="heavy" spc="-105" dirty="0">
                <a:uFill>
                  <a:solidFill>
                    <a:srgbClr val="000000"/>
                  </a:solidFill>
                </a:uFill>
                <a:latin typeface="Arial"/>
                <a:cs typeface="Arial"/>
              </a:rPr>
              <a:t> </a:t>
            </a:r>
            <a:r>
              <a:rPr sz="1400" b="1" u="heavy" spc="-5" dirty="0">
                <a:uFill>
                  <a:solidFill>
                    <a:srgbClr val="000000"/>
                  </a:solidFill>
                </a:uFill>
                <a:latin typeface="Arial"/>
                <a:cs typeface="Arial"/>
              </a:rPr>
              <a:t>Line</a:t>
            </a:r>
            <a:endParaRPr sz="1400">
              <a:latin typeface="Arial"/>
              <a:cs typeface="Arial"/>
            </a:endParaRPr>
          </a:p>
          <a:p>
            <a:pPr marL="390525" marR="68580" indent="-315595">
              <a:lnSpc>
                <a:spcPct val="100000"/>
              </a:lnSpc>
              <a:spcBef>
                <a:spcPts val="840"/>
              </a:spcBef>
            </a:pPr>
            <a:r>
              <a:rPr sz="1400" b="1" spc="-5" dirty="0">
                <a:latin typeface="Arial"/>
                <a:cs typeface="Arial"/>
              </a:rPr>
              <a:t>1/8” </a:t>
            </a:r>
            <a:r>
              <a:rPr sz="1400" b="1" dirty="0">
                <a:latin typeface="Arial"/>
                <a:cs typeface="Arial"/>
              </a:rPr>
              <a:t>W to within</a:t>
            </a:r>
            <a:r>
              <a:rPr sz="1400" b="1" spc="-150" dirty="0">
                <a:latin typeface="Arial"/>
                <a:cs typeface="Arial"/>
              </a:rPr>
              <a:t> </a:t>
            </a:r>
            <a:r>
              <a:rPr sz="1400" b="1" spc="-5" dirty="0">
                <a:latin typeface="Arial"/>
                <a:cs typeface="Arial"/>
              </a:rPr>
              <a:t>1/4”  of </a:t>
            </a:r>
            <a:r>
              <a:rPr sz="1400" b="1" dirty="0">
                <a:latin typeface="Arial"/>
                <a:cs typeface="Arial"/>
              </a:rPr>
              <a:t>each</a:t>
            </a:r>
            <a:r>
              <a:rPr sz="1400" b="1" spc="-45" dirty="0">
                <a:latin typeface="Arial"/>
                <a:cs typeface="Arial"/>
              </a:rPr>
              <a:t> </a:t>
            </a:r>
            <a:r>
              <a:rPr sz="1400" b="1" spc="-5" dirty="0">
                <a:latin typeface="Arial"/>
                <a:cs typeface="Arial"/>
              </a:rPr>
              <a:t>edge</a:t>
            </a:r>
            <a:endParaRPr sz="1400">
              <a:latin typeface="Arial"/>
              <a:cs typeface="Arial"/>
            </a:endParaRPr>
          </a:p>
        </p:txBody>
      </p:sp>
      <p:sp>
        <p:nvSpPr>
          <p:cNvPr id="9" name="object 9"/>
          <p:cNvSpPr/>
          <p:nvPr/>
        </p:nvSpPr>
        <p:spPr>
          <a:xfrm>
            <a:off x="3981822" y="2283976"/>
            <a:ext cx="235443" cy="230276"/>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4320876" y="2283976"/>
            <a:ext cx="235434" cy="230276"/>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4660223" y="2283976"/>
            <a:ext cx="235447" cy="230276"/>
          </a:xfrm>
          <a:prstGeom prst="rect">
            <a:avLst/>
          </a:prstGeom>
          <a:blipFill>
            <a:blip r:embed="rId5" cstate="print"/>
            <a:stretch>
              <a:fillRect/>
            </a:stretch>
          </a:blipFill>
        </p:spPr>
        <p:txBody>
          <a:bodyPr wrap="square" lIns="0" tIns="0" rIns="0" bIns="0" rtlCol="0"/>
          <a:lstStyle/>
          <a:p>
            <a:endParaRPr/>
          </a:p>
        </p:txBody>
      </p:sp>
      <p:sp>
        <p:nvSpPr>
          <p:cNvPr id="12" name="object 12"/>
          <p:cNvSpPr txBox="1"/>
          <p:nvPr/>
        </p:nvSpPr>
        <p:spPr>
          <a:xfrm>
            <a:off x="3480308" y="2633423"/>
            <a:ext cx="1910714" cy="1198880"/>
          </a:xfrm>
          <a:prstGeom prst="rect">
            <a:avLst/>
          </a:prstGeom>
        </p:spPr>
        <p:txBody>
          <a:bodyPr vert="horz" wrap="square" lIns="0" tIns="118745" rIns="0" bIns="0" rtlCol="0">
            <a:spAutoFit/>
          </a:bodyPr>
          <a:lstStyle/>
          <a:p>
            <a:pPr marL="484505">
              <a:lnSpc>
                <a:spcPct val="100000"/>
              </a:lnSpc>
              <a:spcBef>
                <a:spcPts val="935"/>
              </a:spcBef>
            </a:pPr>
            <a:r>
              <a:rPr sz="1400" b="1" u="heavy" spc="-5" dirty="0">
                <a:uFill>
                  <a:solidFill>
                    <a:srgbClr val="000000"/>
                  </a:solidFill>
                </a:uFill>
                <a:latin typeface="Arial"/>
                <a:cs typeface="Arial"/>
              </a:rPr>
              <a:t>Glue</a:t>
            </a:r>
            <a:r>
              <a:rPr sz="1400" b="1" u="heavy" spc="-30" dirty="0">
                <a:uFill>
                  <a:solidFill>
                    <a:srgbClr val="000000"/>
                  </a:solidFill>
                </a:uFill>
                <a:latin typeface="Arial"/>
                <a:cs typeface="Arial"/>
              </a:rPr>
              <a:t> </a:t>
            </a:r>
            <a:r>
              <a:rPr sz="1400" b="1" u="heavy" spc="-5" dirty="0">
                <a:uFill>
                  <a:solidFill>
                    <a:srgbClr val="000000"/>
                  </a:solidFill>
                </a:uFill>
                <a:latin typeface="Arial"/>
                <a:cs typeface="Arial"/>
              </a:rPr>
              <a:t>Spots</a:t>
            </a:r>
            <a:endParaRPr sz="1400" dirty="0">
              <a:latin typeface="Arial"/>
              <a:cs typeface="Arial"/>
            </a:endParaRPr>
          </a:p>
          <a:p>
            <a:pPr marL="390525">
              <a:lnSpc>
                <a:spcPct val="100000"/>
              </a:lnSpc>
              <a:spcBef>
                <a:spcPts val="840"/>
              </a:spcBef>
            </a:pPr>
            <a:r>
              <a:rPr sz="1400" b="1" spc="-5" dirty="0">
                <a:latin typeface="Arial"/>
                <a:cs typeface="Arial"/>
              </a:rPr>
              <a:t>3/8”</a:t>
            </a:r>
            <a:r>
              <a:rPr sz="1400" b="1" spc="-35" dirty="0">
                <a:latin typeface="Arial"/>
                <a:cs typeface="Arial"/>
              </a:rPr>
              <a:t> </a:t>
            </a:r>
            <a:r>
              <a:rPr sz="1400" b="1" spc="-5" dirty="0">
                <a:latin typeface="Arial"/>
                <a:cs typeface="Arial"/>
              </a:rPr>
              <a:t>diameter</a:t>
            </a:r>
            <a:endParaRPr sz="1400" dirty="0">
              <a:latin typeface="Arial"/>
              <a:cs typeface="Arial"/>
            </a:endParaRPr>
          </a:p>
          <a:p>
            <a:pPr marL="12065" marR="5080" indent="-1270" algn="ctr">
              <a:lnSpc>
                <a:spcPct val="100000"/>
              </a:lnSpc>
              <a:spcBef>
                <a:spcPts val="840"/>
              </a:spcBef>
            </a:pPr>
            <a:r>
              <a:rPr sz="1400" b="1" spc="-5" dirty="0">
                <a:latin typeface="Arial"/>
                <a:cs typeface="Arial"/>
              </a:rPr>
              <a:t>3- </a:t>
            </a:r>
            <a:r>
              <a:rPr sz="1400" b="1" dirty="0">
                <a:latin typeface="Arial"/>
                <a:cs typeface="Arial"/>
              </a:rPr>
              <a:t>4 </a:t>
            </a:r>
            <a:r>
              <a:rPr sz="1400" b="1" spc="-5" dirty="0">
                <a:latin typeface="Arial"/>
                <a:cs typeface="Arial"/>
              </a:rPr>
              <a:t>spots </a:t>
            </a:r>
            <a:r>
              <a:rPr sz="1400" b="1" dirty="0">
                <a:latin typeface="Arial"/>
                <a:cs typeface="Arial"/>
              </a:rPr>
              <a:t>based </a:t>
            </a:r>
            <a:r>
              <a:rPr sz="1400" b="1" spc="-5" dirty="0">
                <a:latin typeface="Arial"/>
                <a:cs typeface="Arial"/>
              </a:rPr>
              <a:t>on  </a:t>
            </a:r>
            <a:r>
              <a:rPr sz="1400" b="1" dirty="0">
                <a:latin typeface="Arial"/>
                <a:cs typeface="Arial"/>
              </a:rPr>
              <a:t>mailpiece </a:t>
            </a:r>
            <a:r>
              <a:rPr sz="1400" b="1" spc="-5" dirty="0">
                <a:latin typeface="Arial"/>
                <a:cs typeface="Arial"/>
              </a:rPr>
              <a:t>design </a:t>
            </a:r>
            <a:r>
              <a:rPr sz="1400" b="1" dirty="0">
                <a:latin typeface="Arial"/>
                <a:cs typeface="Arial"/>
              </a:rPr>
              <a:t>/</a:t>
            </a:r>
            <a:r>
              <a:rPr sz="1400" b="1" spc="-140" dirty="0">
                <a:latin typeface="Arial"/>
                <a:cs typeface="Arial"/>
              </a:rPr>
              <a:t> </a:t>
            </a:r>
            <a:r>
              <a:rPr sz="1400" b="1" spc="5" dirty="0">
                <a:latin typeface="Arial"/>
                <a:cs typeface="Arial"/>
              </a:rPr>
              <a:t>wgt</a:t>
            </a:r>
            <a:endParaRPr sz="1400" dirty="0">
              <a:latin typeface="Arial"/>
              <a:cs typeface="Arial"/>
            </a:endParaRPr>
          </a:p>
        </p:txBody>
      </p:sp>
      <p:sp>
        <p:nvSpPr>
          <p:cNvPr id="13" name="object 13"/>
          <p:cNvSpPr/>
          <p:nvPr/>
        </p:nvSpPr>
        <p:spPr>
          <a:xfrm>
            <a:off x="6872478" y="2285238"/>
            <a:ext cx="234950" cy="0"/>
          </a:xfrm>
          <a:custGeom>
            <a:avLst/>
            <a:gdLst/>
            <a:ahLst/>
            <a:cxnLst/>
            <a:rect l="l" t="t" r="r" b="b"/>
            <a:pathLst>
              <a:path w="234950">
                <a:moveTo>
                  <a:pt x="0" y="0"/>
                </a:moveTo>
                <a:lnTo>
                  <a:pt x="234696" y="0"/>
                </a:lnTo>
              </a:path>
            </a:pathLst>
          </a:custGeom>
          <a:ln w="96012">
            <a:solidFill>
              <a:srgbClr val="000000"/>
            </a:solidFill>
          </a:ln>
        </p:spPr>
        <p:txBody>
          <a:bodyPr wrap="square" lIns="0" tIns="0" rIns="0" bIns="0" rtlCol="0"/>
          <a:lstStyle/>
          <a:p>
            <a:endParaRPr/>
          </a:p>
        </p:txBody>
      </p:sp>
      <p:sp>
        <p:nvSpPr>
          <p:cNvPr id="14" name="object 14"/>
          <p:cNvSpPr/>
          <p:nvPr/>
        </p:nvSpPr>
        <p:spPr>
          <a:xfrm>
            <a:off x="7578090" y="2285238"/>
            <a:ext cx="236220" cy="0"/>
          </a:xfrm>
          <a:custGeom>
            <a:avLst/>
            <a:gdLst/>
            <a:ahLst/>
            <a:cxnLst/>
            <a:rect l="l" t="t" r="r" b="b"/>
            <a:pathLst>
              <a:path w="236220">
                <a:moveTo>
                  <a:pt x="0" y="0"/>
                </a:moveTo>
                <a:lnTo>
                  <a:pt x="236219" y="0"/>
                </a:lnTo>
              </a:path>
            </a:pathLst>
          </a:custGeom>
          <a:ln w="96012">
            <a:solidFill>
              <a:srgbClr val="000000"/>
            </a:solidFill>
          </a:ln>
        </p:spPr>
        <p:txBody>
          <a:bodyPr wrap="square" lIns="0" tIns="0" rIns="0" bIns="0" rtlCol="0"/>
          <a:lstStyle/>
          <a:p>
            <a:endParaRPr/>
          </a:p>
        </p:txBody>
      </p:sp>
      <p:sp>
        <p:nvSpPr>
          <p:cNvPr id="15" name="object 15"/>
          <p:cNvSpPr txBox="1"/>
          <p:nvPr/>
        </p:nvSpPr>
        <p:spPr>
          <a:xfrm>
            <a:off x="6376796" y="2480239"/>
            <a:ext cx="1910714" cy="1626870"/>
          </a:xfrm>
          <a:prstGeom prst="rect">
            <a:avLst/>
          </a:prstGeom>
        </p:spPr>
        <p:txBody>
          <a:bodyPr vert="horz" wrap="square" lIns="0" tIns="120015" rIns="0" bIns="0" rtlCol="0">
            <a:spAutoFit/>
          </a:bodyPr>
          <a:lstStyle/>
          <a:p>
            <a:pPr marL="635" algn="ctr">
              <a:lnSpc>
                <a:spcPct val="100000"/>
              </a:lnSpc>
              <a:spcBef>
                <a:spcPts val="945"/>
              </a:spcBef>
            </a:pPr>
            <a:r>
              <a:rPr sz="1400" b="1" u="heavy" dirty="0">
                <a:uFill>
                  <a:solidFill>
                    <a:srgbClr val="000000"/>
                  </a:solidFill>
                </a:uFill>
                <a:latin typeface="Arial"/>
                <a:cs typeface="Arial"/>
              </a:rPr>
              <a:t>Elongated Glue</a:t>
            </a:r>
            <a:r>
              <a:rPr sz="1400" b="1" u="heavy" spc="-120" dirty="0">
                <a:uFill>
                  <a:solidFill>
                    <a:srgbClr val="000000"/>
                  </a:solidFill>
                </a:uFill>
                <a:latin typeface="Arial"/>
                <a:cs typeface="Arial"/>
              </a:rPr>
              <a:t> </a:t>
            </a:r>
            <a:r>
              <a:rPr sz="1400" b="1" u="heavy" spc="-5" dirty="0">
                <a:uFill>
                  <a:solidFill>
                    <a:srgbClr val="000000"/>
                  </a:solidFill>
                </a:uFill>
                <a:latin typeface="Arial"/>
                <a:cs typeface="Arial"/>
              </a:rPr>
              <a:t>Lines</a:t>
            </a:r>
            <a:endParaRPr sz="1400" dirty="0">
              <a:latin typeface="Arial"/>
              <a:cs typeface="Arial"/>
            </a:endParaRPr>
          </a:p>
          <a:p>
            <a:pPr algn="ctr">
              <a:lnSpc>
                <a:spcPct val="100000"/>
              </a:lnSpc>
              <a:spcBef>
                <a:spcPts val="840"/>
              </a:spcBef>
            </a:pPr>
            <a:r>
              <a:rPr sz="1400" b="1" spc="-5" dirty="0">
                <a:latin typeface="Arial"/>
                <a:cs typeface="Arial"/>
              </a:rPr>
              <a:t>1/8” </a:t>
            </a:r>
            <a:r>
              <a:rPr sz="1400" b="1" dirty="0">
                <a:latin typeface="Arial"/>
                <a:cs typeface="Arial"/>
              </a:rPr>
              <a:t>W x </a:t>
            </a:r>
            <a:r>
              <a:rPr sz="1400" b="1" spc="-5" dirty="0">
                <a:latin typeface="Arial"/>
                <a:cs typeface="Arial"/>
              </a:rPr>
              <a:t>1/2” </a:t>
            </a:r>
            <a:r>
              <a:rPr sz="1400" b="1" dirty="0">
                <a:latin typeface="Arial"/>
                <a:cs typeface="Arial"/>
              </a:rPr>
              <a:t>L</a:t>
            </a:r>
            <a:r>
              <a:rPr sz="1400" b="1" spc="-150" dirty="0">
                <a:latin typeface="Arial"/>
                <a:cs typeface="Arial"/>
              </a:rPr>
              <a:t> </a:t>
            </a:r>
            <a:r>
              <a:rPr sz="1400" b="1" spc="-5" dirty="0">
                <a:latin typeface="Arial"/>
                <a:cs typeface="Arial"/>
              </a:rPr>
              <a:t>or</a:t>
            </a:r>
            <a:endParaRPr sz="1400" dirty="0">
              <a:latin typeface="Arial"/>
              <a:cs typeface="Arial"/>
            </a:endParaRPr>
          </a:p>
          <a:p>
            <a:pPr algn="ctr">
              <a:lnSpc>
                <a:spcPct val="100000"/>
              </a:lnSpc>
            </a:pPr>
            <a:r>
              <a:rPr sz="1400" b="1" spc="-5" dirty="0">
                <a:latin typeface="Arial"/>
                <a:cs typeface="Arial"/>
              </a:rPr>
              <a:t>1/4” </a:t>
            </a:r>
            <a:r>
              <a:rPr sz="1400" b="1" dirty="0">
                <a:latin typeface="Arial"/>
                <a:cs typeface="Arial"/>
              </a:rPr>
              <a:t>W x </a:t>
            </a:r>
            <a:r>
              <a:rPr sz="1400" b="1" spc="-5" dirty="0">
                <a:latin typeface="Arial"/>
                <a:cs typeface="Arial"/>
              </a:rPr>
              <a:t>1/2” </a:t>
            </a:r>
            <a:r>
              <a:rPr sz="1400" b="1" dirty="0">
                <a:latin typeface="Arial"/>
                <a:cs typeface="Arial"/>
              </a:rPr>
              <a:t>L</a:t>
            </a:r>
            <a:r>
              <a:rPr sz="1400" b="1" spc="-150" dirty="0">
                <a:latin typeface="Arial"/>
                <a:cs typeface="Arial"/>
              </a:rPr>
              <a:t> </a:t>
            </a:r>
            <a:r>
              <a:rPr sz="1400" b="1" spc="-5" dirty="0">
                <a:latin typeface="Arial"/>
                <a:cs typeface="Arial"/>
              </a:rPr>
              <a:t>or</a:t>
            </a:r>
            <a:endParaRPr sz="1400" dirty="0">
              <a:latin typeface="Arial"/>
              <a:cs typeface="Arial"/>
            </a:endParaRPr>
          </a:p>
          <a:p>
            <a:pPr marL="1270" algn="ctr">
              <a:lnSpc>
                <a:spcPct val="100000"/>
              </a:lnSpc>
            </a:pPr>
            <a:r>
              <a:rPr sz="1400" b="1" spc="-5" dirty="0">
                <a:latin typeface="Arial"/>
                <a:cs typeface="Arial"/>
              </a:rPr>
              <a:t>1/8” </a:t>
            </a:r>
            <a:r>
              <a:rPr sz="1400" b="1" dirty="0">
                <a:latin typeface="Arial"/>
                <a:cs typeface="Arial"/>
              </a:rPr>
              <a:t>W x </a:t>
            </a:r>
            <a:r>
              <a:rPr sz="1400" b="1" spc="-5" dirty="0">
                <a:latin typeface="Arial"/>
                <a:cs typeface="Arial"/>
              </a:rPr>
              <a:t>1”</a:t>
            </a:r>
            <a:r>
              <a:rPr sz="1400" b="1" spc="-75" dirty="0">
                <a:latin typeface="Arial"/>
                <a:cs typeface="Arial"/>
              </a:rPr>
              <a:t> </a:t>
            </a:r>
            <a:r>
              <a:rPr sz="1400" b="1" dirty="0">
                <a:latin typeface="Arial"/>
                <a:cs typeface="Arial"/>
              </a:rPr>
              <a:t>L</a:t>
            </a:r>
            <a:endParaRPr sz="1400" dirty="0">
              <a:latin typeface="Arial"/>
              <a:cs typeface="Arial"/>
            </a:endParaRPr>
          </a:p>
          <a:p>
            <a:pPr marL="635" algn="ctr">
              <a:lnSpc>
                <a:spcPct val="100000"/>
              </a:lnSpc>
              <a:spcBef>
                <a:spcPts val="840"/>
              </a:spcBef>
            </a:pPr>
            <a:r>
              <a:rPr sz="1400" b="1" spc="-5" dirty="0">
                <a:latin typeface="Arial"/>
                <a:cs typeface="Arial"/>
              </a:rPr>
              <a:t>3- </a:t>
            </a:r>
            <a:r>
              <a:rPr sz="1400" b="1" dirty="0">
                <a:latin typeface="Arial"/>
                <a:cs typeface="Arial"/>
              </a:rPr>
              <a:t>4 </a:t>
            </a:r>
            <a:r>
              <a:rPr sz="1400" b="1" spc="-5" dirty="0">
                <a:latin typeface="Arial"/>
                <a:cs typeface="Arial"/>
              </a:rPr>
              <a:t>lines </a:t>
            </a:r>
            <a:r>
              <a:rPr sz="1400" b="1" dirty="0">
                <a:latin typeface="Arial"/>
                <a:cs typeface="Arial"/>
              </a:rPr>
              <a:t>based</a:t>
            </a:r>
            <a:r>
              <a:rPr sz="1400" b="1" spc="-110" dirty="0">
                <a:latin typeface="Arial"/>
                <a:cs typeface="Arial"/>
              </a:rPr>
              <a:t> </a:t>
            </a:r>
            <a:r>
              <a:rPr sz="1400" b="1" spc="-5" dirty="0">
                <a:latin typeface="Arial"/>
                <a:cs typeface="Arial"/>
              </a:rPr>
              <a:t>on</a:t>
            </a:r>
            <a:endParaRPr sz="1400" dirty="0">
              <a:latin typeface="Arial"/>
              <a:cs typeface="Arial"/>
            </a:endParaRPr>
          </a:p>
          <a:p>
            <a:pPr algn="ctr">
              <a:lnSpc>
                <a:spcPct val="100000"/>
              </a:lnSpc>
            </a:pPr>
            <a:r>
              <a:rPr sz="1400" b="1" dirty="0">
                <a:latin typeface="Arial"/>
                <a:cs typeface="Arial"/>
              </a:rPr>
              <a:t>mailpiece design /</a:t>
            </a:r>
            <a:r>
              <a:rPr sz="1400" b="1" spc="-180" dirty="0">
                <a:latin typeface="Arial"/>
                <a:cs typeface="Arial"/>
              </a:rPr>
              <a:t> </a:t>
            </a:r>
            <a:r>
              <a:rPr sz="1400" b="1" spc="10" dirty="0">
                <a:latin typeface="Arial"/>
                <a:cs typeface="Arial"/>
              </a:rPr>
              <a:t>wgt</a:t>
            </a:r>
            <a:endParaRPr sz="1400" dirty="0">
              <a:latin typeface="Arial"/>
              <a:cs typeface="Arial"/>
            </a:endParaRPr>
          </a:p>
        </p:txBody>
      </p:sp>
      <p:sp>
        <p:nvSpPr>
          <p:cNvPr id="16" name="object 16"/>
          <p:cNvSpPr/>
          <p:nvPr/>
        </p:nvSpPr>
        <p:spPr>
          <a:xfrm>
            <a:off x="6321552" y="4888991"/>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599"/>
                </a:lnTo>
                <a:lnTo>
                  <a:pt x="4644" y="274666"/>
                </a:lnTo>
                <a:lnTo>
                  <a:pt x="17966" y="317575"/>
                </a:lnTo>
                <a:lnTo>
                  <a:pt x="39045" y="356406"/>
                </a:lnTo>
                <a:lnTo>
                  <a:pt x="66960" y="390239"/>
                </a:lnTo>
                <a:lnTo>
                  <a:pt x="100793" y="418154"/>
                </a:lnTo>
                <a:lnTo>
                  <a:pt x="139624" y="439233"/>
                </a:lnTo>
                <a:lnTo>
                  <a:pt x="182533" y="452555"/>
                </a:lnTo>
                <a:lnTo>
                  <a:pt x="228600" y="457199"/>
                </a:lnTo>
                <a:lnTo>
                  <a:pt x="274666" y="452555"/>
                </a:lnTo>
                <a:lnTo>
                  <a:pt x="317575" y="439233"/>
                </a:lnTo>
                <a:lnTo>
                  <a:pt x="356406" y="418154"/>
                </a:lnTo>
                <a:lnTo>
                  <a:pt x="390239" y="390239"/>
                </a:lnTo>
                <a:lnTo>
                  <a:pt x="418154" y="356406"/>
                </a:lnTo>
                <a:lnTo>
                  <a:pt x="439233" y="317575"/>
                </a:lnTo>
                <a:lnTo>
                  <a:pt x="452555" y="274666"/>
                </a:lnTo>
                <a:lnTo>
                  <a:pt x="457200" y="228599"/>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C0C0C0"/>
          </a:solidFill>
        </p:spPr>
        <p:txBody>
          <a:bodyPr wrap="square" lIns="0" tIns="0" rIns="0" bIns="0" rtlCol="0"/>
          <a:lstStyle/>
          <a:p>
            <a:endParaRPr/>
          </a:p>
        </p:txBody>
      </p:sp>
      <p:sp>
        <p:nvSpPr>
          <p:cNvPr id="17" name="object 17"/>
          <p:cNvSpPr/>
          <p:nvPr/>
        </p:nvSpPr>
        <p:spPr>
          <a:xfrm>
            <a:off x="6321552" y="4888991"/>
            <a:ext cx="457200" cy="457200"/>
          </a:xfrm>
          <a:custGeom>
            <a:avLst/>
            <a:gdLst/>
            <a:ahLst/>
            <a:cxnLst/>
            <a:rect l="l" t="t" r="r" b="b"/>
            <a:pathLst>
              <a:path w="457200" h="457200">
                <a:moveTo>
                  <a:pt x="0" y="228599"/>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599"/>
                </a:lnTo>
                <a:lnTo>
                  <a:pt x="452555" y="274666"/>
                </a:lnTo>
                <a:lnTo>
                  <a:pt x="439233" y="317575"/>
                </a:lnTo>
                <a:lnTo>
                  <a:pt x="418154" y="356406"/>
                </a:lnTo>
                <a:lnTo>
                  <a:pt x="390239" y="390239"/>
                </a:lnTo>
                <a:lnTo>
                  <a:pt x="356406" y="418154"/>
                </a:lnTo>
                <a:lnTo>
                  <a:pt x="317575" y="439233"/>
                </a:lnTo>
                <a:lnTo>
                  <a:pt x="274666" y="452555"/>
                </a:lnTo>
                <a:lnTo>
                  <a:pt x="228600" y="457199"/>
                </a:lnTo>
                <a:lnTo>
                  <a:pt x="182533" y="452555"/>
                </a:lnTo>
                <a:lnTo>
                  <a:pt x="139624" y="439233"/>
                </a:lnTo>
                <a:lnTo>
                  <a:pt x="100793" y="418154"/>
                </a:lnTo>
                <a:lnTo>
                  <a:pt x="66960" y="390239"/>
                </a:lnTo>
                <a:lnTo>
                  <a:pt x="39045" y="356406"/>
                </a:lnTo>
                <a:lnTo>
                  <a:pt x="17966" y="317575"/>
                </a:lnTo>
                <a:lnTo>
                  <a:pt x="4644" y="274666"/>
                </a:lnTo>
                <a:lnTo>
                  <a:pt x="0" y="228599"/>
                </a:lnTo>
                <a:close/>
              </a:path>
            </a:pathLst>
          </a:custGeom>
          <a:ln w="9144">
            <a:solidFill>
              <a:srgbClr val="000000"/>
            </a:solidFill>
          </a:ln>
        </p:spPr>
        <p:txBody>
          <a:bodyPr wrap="square" lIns="0" tIns="0" rIns="0" bIns="0" rtlCol="0"/>
          <a:lstStyle/>
          <a:p>
            <a:endParaRPr/>
          </a:p>
        </p:txBody>
      </p:sp>
      <p:sp>
        <p:nvSpPr>
          <p:cNvPr id="18" name="object 18"/>
          <p:cNvSpPr/>
          <p:nvPr/>
        </p:nvSpPr>
        <p:spPr>
          <a:xfrm>
            <a:off x="6912864" y="4770120"/>
            <a:ext cx="685800" cy="685800"/>
          </a:xfrm>
          <a:custGeom>
            <a:avLst/>
            <a:gdLst/>
            <a:ahLst/>
            <a:cxnLst/>
            <a:rect l="l" t="t" r="r" b="b"/>
            <a:pathLst>
              <a:path w="685800" h="685800">
                <a:moveTo>
                  <a:pt x="342900" y="0"/>
                </a:moveTo>
                <a:lnTo>
                  <a:pt x="296375" y="3130"/>
                </a:lnTo>
                <a:lnTo>
                  <a:pt x="251751" y="12250"/>
                </a:lnTo>
                <a:lnTo>
                  <a:pt x="209436" y="26949"/>
                </a:lnTo>
                <a:lnTo>
                  <a:pt x="169841" y="46820"/>
                </a:lnTo>
                <a:lnTo>
                  <a:pt x="133373" y="71454"/>
                </a:lnTo>
                <a:lnTo>
                  <a:pt x="100441" y="100441"/>
                </a:lnTo>
                <a:lnTo>
                  <a:pt x="71454" y="133373"/>
                </a:lnTo>
                <a:lnTo>
                  <a:pt x="46820" y="169841"/>
                </a:lnTo>
                <a:lnTo>
                  <a:pt x="26949" y="209436"/>
                </a:lnTo>
                <a:lnTo>
                  <a:pt x="12250" y="251751"/>
                </a:lnTo>
                <a:lnTo>
                  <a:pt x="3130" y="296375"/>
                </a:lnTo>
                <a:lnTo>
                  <a:pt x="0" y="342899"/>
                </a:lnTo>
                <a:lnTo>
                  <a:pt x="3130" y="389424"/>
                </a:lnTo>
                <a:lnTo>
                  <a:pt x="12250" y="434048"/>
                </a:lnTo>
                <a:lnTo>
                  <a:pt x="26949" y="476363"/>
                </a:lnTo>
                <a:lnTo>
                  <a:pt x="46820" y="515958"/>
                </a:lnTo>
                <a:lnTo>
                  <a:pt x="71454" y="552426"/>
                </a:lnTo>
                <a:lnTo>
                  <a:pt x="100441" y="585358"/>
                </a:lnTo>
                <a:lnTo>
                  <a:pt x="133373" y="614345"/>
                </a:lnTo>
                <a:lnTo>
                  <a:pt x="169841" y="638979"/>
                </a:lnTo>
                <a:lnTo>
                  <a:pt x="209436" y="658850"/>
                </a:lnTo>
                <a:lnTo>
                  <a:pt x="251751" y="673549"/>
                </a:lnTo>
                <a:lnTo>
                  <a:pt x="296375" y="682669"/>
                </a:lnTo>
                <a:lnTo>
                  <a:pt x="342900" y="685799"/>
                </a:lnTo>
                <a:lnTo>
                  <a:pt x="389424" y="682669"/>
                </a:lnTo>
                <a:lnTo>
                  <a:pt x="434048" y="673549"/>
                </a:lnTo>
                <a:lnTo>
                  <a:pt x="476363" y="658850"/>
                </a:lnTo>
                <a:lnTo>
                  <a:pt x="515958" y="638979"/>
                </a:lnTo>
                <a:lnTo>
                  <a:pt x="552426" y="614345"/>
                </a:lnTo>
                <a:lnTo>
                  <a:pt x="585358" y="585358"/>
                </a:lnTo>
                <a:lnTo>
                  <a:pt x="614345" y="552426"/>
                </a:lnTo>
                <a:lnTo>
                  <a:pt x="638979" y="515958"/>
                </a:lnTo>
                <a:lnTo>
                  <a:pt x="658850" y="476363"/>
                </a:lnTo>
                <a:lnTo>
                  <a:pt x="673549" y="434048"/>
                </a:lnTo>
                <a:lnTo>
                  <a:pt x="682669" y="389424"/>
                </a:lnTo>
                <a:lnTo>
                  <a:pt x="685800" y="342899"/>
                </a:lnTo>
                <a:lnTo>
                  <a:pt x="682669" y="296375"/>
                </a:lnTo>
                <a:lnTo>
                  <a:pt x="673549" y="251751"/>
                </a:lnTo>
                <a:lnTo>
                  <a:pt x="658850" y="209436"/>
                </a:lnTo>
                <a:lnTo>
                  <a:pt x="638979" y="169841"/>
                </a:lnTo>
                <a:lnTo>
                  <a:pt x="614345" y="133373"/>
                </a:lnTo>
                <a:lnTo>
                  <a:pt x="585358" y="100441"/>
                </a:lnTo>
                <a:lnTo>
                  <a:pt x="552426" y="71454"/>
                </a:lnTo>
                <a:lnTo>
                  <a:pt x="515958" y="46820"/>
                </a:lnTo>
                <a:lnTo>
                  <a:pt x="476363" y="26949"/>
                </a:lnTo>
                <a:lnTo>
                  <a:pt x="434048" y="12250"/>
                </a:lnTo>
                <a:lnTo>
                  <a:pt x="389424" y="3130"/>
                </a:lnTo>
                <a:lnTo>
                  <a:pt x="342900" y="0"/>
                </a:lnTo>
                <a:close/>
              </a:path>
            </a:pathLst>
          </a:custGeom>
          <a:solidFill>
            <a:srgbClr val="C0C0C0"/>
          </a:solidFill>
        </p:spPr>
        <p:txBody>
          <a:bodyPr wrap="square" lIns="0" tIns="0" rIns="0" bIns="0" rtlCol="0"/>
          <a:lstStyle/>
          <a:p>
            <a:endParaRPr/>
          </a:p>
        </p:txBody>
      </p:sp>
      <p:sp>
        <p:nvSpPr>
          <p:cNvPr id="19" name="object 19"/>
          <p:cNvSpPr/>
          <p:nvPr/>
        </p:nvSpPr>
        <p:spPr>
          <a:xfrm>
            <a:off x="6912864" y="4770120"/>
            <a:ext cx="685800" cy="685800"/>
          </a:xfrm>
          <a:custGeom>
            <a:avLst/>
            <a:gdLst/>
            <a:ahLst/>
            <a:cxnLst/>
            <a:rect l="l" t="t" r="r" b="b"/>
            <a:pathLst>
              <a:path w="685800" h="685800">
                <a:moveTo>
                  <a:pt x="0" y="342899"/>
                </a:moveTo>
                <a:lnTo>
                  <a:pt x="3130" y="296375"/>
                </a:lnTo>
                <a:lnTo>
                  <a:pt x="12250" y="251751"/>
                </a:lnTo>
                <a:lnTo>
                  <a:pt x="26949" y="209436"/>
                </a:lnTo>
                <a:lnTo>
                  <a:pt x="46820" y="169841"/>
                </a:lnTo>
                <a:lnTo>
                  <a:pt x="71454" y="133373"/>
                </a:lnTo>
                <a:lnTo>
                  <a:pt x="100441" y="100441"/>
                </a:lnTo>
                <a:lnTo>
                  <a:pt x="133373" y="71454"/>
                </a:lnTo>
                <a:lnTo>
                  <a:pt x="169841" y="46820"/>
                </a:lnTo>
                <a:lnTo>
                  <a:pt x="209436" y="26949"/>
                </a:lnTo>
                <a:lnTo>
                  <a:pt x="251751" y="12250"/>
                </a:lnTo>
                <a:lnTo>
                  <a:pt x="296375" y="3130"/>
                </a:lnTo>
                <a:lnTo>
                  <a:pt x="342900" y="0"/>
                </a:lnTo>
                <a:lnTo>
                  <a:pt x="389424" y="3130"/>
                </a:lnTo>
                <a:lnTo>
                  <a:pt x="434048" y="12250"/>
                </a:lnTo>
                <a:lnTo>
                  <a:pt x="476363" y="26949"/>
                </a:lnTo>
                <a:lnTo>
                  <a:pt x="515958" y="46820"/>
                </a:lnTo>
                <a:lnTo>
                  <a:pt x="552426" y="71454"/>
                </a:lnTo>
                <a:lnTo>
                  <a:pt x="585358" y="100441"/>
                </a:lnTo>
                <a:lnTo>
                  <a:pt x="614345" y="133373"/>
                </a:lnTo>
                <a:lnTo>
                  <a:pt x="638979" y="169841"/>
                </a:lnTo>
                <a:lnTo>
                  <a:pt x="658850" y="209436"/>
                </a:lnTo>
                <a:lnTo>
                  <a:pt x="673549" y="251751"/>
                </a:lnTo>
                <a:lnTo>
                  <a:pt x="682669" y="296375"/>
                </a:lnTo>
                <a:lnTo>
                  <a:pt x="685800" y="342899"/>
                </a:lnTo>
                <a:lnTo>
                  <a:pt x="682669" y="389424"/>
                </a:lnTo>
                <a:lnTo>
                  <a:pt x="673549" y="434048"/>
                </a:lnTo>
                <a:lnTo>
                  <a:pt x="658850" y="476363"/>
                </a:lnTo>
                <a:lnTo>
                  <a:pt x="638979" y="515958"/>
                </a:lnTo>
                <a:lnTo>
                  <a:pt x="614345" y="552426"/>
                </a:lnTo>
                <a:lnTo>
                  <a:pt x="585358" y="585358"/>
                </a:lnTo>
                <a:lnTo>
                  <a:pt x="552426" y="614345"/>
                </a:lnTo>
                <a:lnTo>
                  <a:pt x="515958" y="638979"/>
                </a:lnTo>
                <a:lnTo>
                  <a:pt x="476363" y="658850"/>
                </a:lnTo>
                <a:lnTo>
                  <a:pt x="434048" y="673549"/>
                </a:lnTo>
                <a:lnTo>
                  <a:pt x="389424" y="682669"/>
                </a:lnTo>
                <a:lnTo>
                  <a:pt x="342900" y="685799"/>
                </a:lnTo>
                <a:lnTo>
                  <a:pt x="296375" y="682669"/>
                </a:lnTo>
                <a:lnTo>
                  <a:pt x="251751" y="673549"/>
                </a:lnTo>
                <a:lnTo>
                  <a:pt x="209436" y="658850"/>
                </a:lnTo>
                <a:lnTo>
                  <a:pt x="169841" y="638979"/>
                </a:lnTo>
                <a:lnTo>
                  <a:pt x="133373" y="614345"/>
                </a:lnTo>
                <a:lnTo>
                  <a:pt x="100441" y="585358"/>
                </a:lnTo>
                <a:lnTo>
                  <a:pt x="71454" y="552426"/>
                </a:lnTo>
                <a:lnTo>
                  <a:pt x="46820" y="515958"/>
                </a:lnTo>
                <a:lnTo>
                  <a:pt x="26949" y="476363"/>
                </a:lnTo>
                <a:lnTo>
                  <a:pt x="12250" y="434048"/>
                </a:lnTo>
                <a:lnTo>
                  <a:pt x="3130" y="389424"/>
                </a:lnTo>
                <a:lnTo>
                  <a:pt x="0" y="342899"/>
                </a:lnTo>
                <a:close/>
              </a:path>
            </a:pathLst>
          </a:custGeom>
          <a:ln w="9144">
            <a:solidFill>
              <a:srgbClr val="000000"/>
            </a:solidFill>
          </a:ln>
        </p:spPr>
        <p:txBody>
          <a:bodyPr wrap="square" lIns="0" tIns="0" rIns="0" bIns="0" rtlCol="0"/>
          <a:lstStyle/>
          <a:p>
            <a:endParaRPr/>
          </a:p>
        </p:txBody>
      </p:sp>
      <p:sp>
        <p:nvSpPr>
          <p:cNvPr id="20" name="object 20"/>
          <p:cNvSpPr txBox="1"/>
          <p:nvPr/>
        </p:nvSpPr>
        <p:spPr>
          <a:xfrm>
            <a:off x="6452108" y="5019294"/>
            <a:ext cx="956944" cy="208279"/>
          </a:xfrm>
          <a:prstGeom prst="rect">
            <a:avLst/>
          </a:prstGeom>
        </p:spPr>
        <p:txBody>
          <a:bodyPr vert="horz" wrap="square" lIns="0" tIns="12700" rIns="0" bIns="0" rtlCol="0">
            <a:spAutoFit/>
          </a:bodyPr>
          <a:lstStyle/>
          <a:p>
            <a:pPr marL="12700">
              <a:lnSpc>
                <a:spcPct val="100000"/>
              </a:lnSpc>
              <a:spcBef>
                <a:spcPts val="100"/>
              </a:spcBef>
              <a:tabLst>
                <a:tab pos="654685" algn="l"/>
              </a:tabLst>
            </a:pPr>
            <a:r>
              <a:rPr sz="1200" b="1" dirty="0">
                <a:solidFill>
                  <a:srgbClr val="C0504D"/>
                </a:solidFill>
                <a:latin typeface="Arial"/>
                <a:cs typeface="Arial"/>
              </a:rPr>
              <a:t>1”	</a:t>
            </a:r>
            <a:r>
              <a:rPr sz="1800" b="1" baseline="2314" dirty="0">
                <a:solidFill>
                  <a:srgbClr val="C0504D"/>
                </a:solidFill>
                <a:latin typeface="Arial"/>
                <a:cs typeface="Arial"/>
              </a:rPr>
              <a:t>1.</a:t>
            </a:r>
            <a:r>
              <a:rPr sz="1800" b="1" spc="7" baseline="2314" dirty="0">
                <a:solidFill>
                  <a:srgbClr val="C0504D"/>
                </a:solidFill>
                <a:latin typeface="Arial"/>
                <a:cs typeface="Arial"/>
              </a:rPr>
              <a:t>5</a:t>
            </a:r>
            <a:r>
              <a:rPr sz="1800" b="1" baseline="2314" dirty="0">
                <a:solidFill>
                  <a:srgbClr val="C0504D"/>
                </a:solidFill>
                <a:latin typeface="Arial"/>
                <a:cs typeface="Arial"/>
              </a:rPr>
              <a:t>”</a:t>
            </a:r>
            <a:endParaRPr sz="1800" baseline="2314">
              <a:latin typeface="Arial"/>
              <a:cs typeface="Arial"/>
            </a:endParaRPr>
          </a:p>
        </p:txBody>
      </p:sp>
      <p:sp>
        <p:nvSpPr>
          <p:cNvPr id="21" name="object 21"/>
          <p:cNvSpPr/>
          <p:nvPr/>
        </p:nvSpPr>
        <p:spPr>
          <a:xfrm>
            <a:off x="7734300" y="4663440"/>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1"/>
                </a:lnTo>
                <a:lnTo>
                  <a:pt x="9289" y="549333"/>
                </a:lnTo>
                <a:lnTo>
                  <a:pt x="20557" y="593146"/>
                </a:lnTo>
                <a:lnTo>
                  <a:pt x="35933" y="635150"/>
                </a:lnTo>
                <a:lnTo>
                  <a:pt x="55187" y="675116"/>
                </a:lnTo>
                <a:lnTo>
                  <a:pt x="78090" y="712812"/>
                </a:lnTo>
                <a:lnTo>
                  <a:pt x="104411" y="748009"/>
                </a:lnTo>
                <a:lnTo>
                  <a:pt x="133921" y="780478"/>
                </a:lnTo>
                <a:lnTo>
                  <a:pt x="166390" y="809988"/>
                </a:lnTo>
                <a:lnTo>
                  <a:pt x="201587" y="836309"/>
                </a:lnTo>
                <a:lnTo>
                  <a:pt x="239283" y="859212"/>
                </a:lnTo>
                <a:lnTo>
                  <a:pt x="279249" y="878466"/>
                </a:lnTo>
                <a:lnTo>
                  <a:pt x="321253" y="893842"/>
                </a:lnTo>
                <a:lnTo>
                  <a:pt x="365066" y="905110"/>
                </a:lnTo>
                <a:lnTo>
                  <a:pt x="410458" y="912039"/>
                </a:lnTo>
                <a:lnTo>
                  <a:pt x="457200" y="914400"/>
                </a:lnTo>
                <a:lnTo>
                  <a:pt x="503941" y="912039"/>
                </a:lnTo>
                <a:lnTo>
                  <a:pt x="549333" y="905110"/>
                </a:lnTo>
                <a:lnTo>
                  <a:pt x="593146" y="893842"/>
                </a:lnTo>
                <a:lnTo>
                  <a:pt x="635150" y="878466"/>
                </a:lnTo>
                <a:lnTo>
                  <a:pt x="675116" y="859212"/>
                </a:lnTo>
                <a:lnTo>
                  <a:pt x="712812" y="836309"/>
                </a:lnTo>
                <a:lnTo>
                  <a:pt x="748009" y="809988"/>
                </a:lnTo>
                <a:lnTo>
                  <a:pt x="780478" y="780478"/>
                </a:lnTo>
                <a:lnTo>
                  <a:pt x="809988" y="748009"/>
                </a:lnTo>
                <a:lnTo>
                  <a:pt x="836309" y="712812"/>
                </a:lnTo>
                <a:lnTo>
                  <a:pt x="859212" y="675116"/>
                </a:lnTo>
                <a:lnTo>
                  <a:pt x="878466" y="635150"/>
                </a:lnTo>
                <a:lnTo>
                  <a:pt x="893842" y="593146"/>
                </a:lnTo>
                <a:lnTo>
                  <a:pt x="905110" y="549333"/>
                </a:lnTo>
                <a:lnTo>
                  <a:pt x="912039" y="503941"/>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48009" y="104411"/>
                </a:lnTo>
                <a:lnTo>
                  <a:pt x="712812" y="78090"/>
                </a:lnTo>
                <a:lnTo>
                  <a:pt x="675116" y="55187"/>
                </a:lnTo>
                <a:lnTo>
                  <a:pt x="635150" y="35933"/>
                </a:lnTo>
                <a:lnTo>
                  <a:pt x="593146" y="20557"/>
                </a:lnTo>
                <a:lnTo>
                  <a:pt x="549333" y="9289"/>
                </a:lnTo>
                <a:lnTo>
                  <a:pt x="503941" y="2360"/>
                </a:lnTo>
                <a:lnTo>
                  <a:pt x="457200" y="0"/>
                </a:lnTo>
                <a:close/>
              </a:path>
            </a:pathLst>
          </a:custGeom>
          <a:solidFill>
            <a:srgbClr val="C0C0C0"/>
          </a:solidFill>
        </p:spPr>
        <p:txBody>
          <a:bodyPr wrap="square" lIns="0" tIns="0" rIns="0" bIns="0" rtlCol="0"/>
          <a:lstStyle/>
          <a:p>
            <a:endParaRPr/>
          </a:p>
        </p:txBody>
      </p:sp>
      <p:sp>
        <p:nvSpPr>
          <p:cNvPr id="22" name="object 22"/>
          <p:cNvSpPr/>
          <p:nvPr/>
        </p:nvSpPr>
        <p:spPr>
          <a:xfrm>
            <a:off x="7734300" y="4663440"/>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1"/>
                </a:lnTo>
                <a:lnTo>
                  <a:pt x="905110" y="549333"/>
                </a:lnTo>
                <a:lnTo>
                  <a:pt x="893842" y="593146"/>
                </a:lnTo>
                <a:lnTo>
                  <a:pt x="878466" y="635150"/>
                </a:lnTo>
                <a:lnTo>
                  <a:pt x="859212" y="675116"/>
                </a:lnTo>
                <a:lnTo>
                  <a:pt x="836309" y="712812"/>
                </a:lnTo>
                <a:lnTo>
                  <a:pt x="809988" y="748009"/>
                </a:lnTo>
                <a:lnTo>
                  <a:pt x="780478" y="780478"/>
                </a:lnTo>
                <a:lnTo>
                  <a:pt x="748009" y="809988"/>
                </a:lnTo>
                <a:lnTo>
                  <a:pt x="712812" y="836309"/>
                </a:lnTo>
                <a:lnTo>
                  <a:pt x="675116" y="859212"/>
                </a:lnTo>
                <a:lnTo>
                  <a:pt x="635150" y="878466"/>
                </a:lnTo>
                <a:lnTo>
                  <a:pt x="593146" y="893842"/>
                </a:lnTo>
                <a:lnTo>
                  <a:pt x="549333" y="905110"/>
                </a:lnTo>
                <a:lnTo>
                  <a:pt x="503941" y="912039"/>
                </a:lnTo>
                <a:lnTo>
                  <a:pt x="457200" y="914400"/>
                </a:lnTo>
                <a:lnTo>
                  <a:pt x="410458" y="912039"/>
                </a:lnTo>
                <a:lnTo>
                  <a:pt x="365066" y="905110"/>
                </a:lnTo>
                <a:lnTo>
                  <a:pt x="321253" y="893842"/>
                </a:lnTo>
                <a:lnTo>
                  <a:pt x="279249" y="878466"/>
                </a:lnTo>
                <a:lnTo>
                  <a:pt x="239283" y="859212"/>
                </a:lnTo>
                <a:lnTo>
                  <a:pt x="201587" y="836309"/>
                </a:lnTo>
                <a:lnTo>
                  <a:pt x="166390" y="809988"/>
                </a:lnTo>
                <a:lnTo>
                  <a:pt x="133921" y="780478"/>
                </a:lnTo>
                <a:lnTo>
                  <a:pt x="104411" y="748009"/>
                </a:lnTo>
                <a:lnTo>
                  <a:pt x="78090" y="712812"/>
                </a:lnTo>
                <a:lnTo>
                  <a:pt x="55187" y="675116"/>
                </a:lnTo>
                <a:lnTo>
                  <a:pt x="35933" y="635150"/>
                </a:lnTo>
                <a:lnTo>
                  <a:pt x="20557" y="593146"/>
                </a:lnTo>
                <a:lnTo>
                  <a:pt x="9289" y="549333"/>
                </a:lnTo>
                <a:lnTo>
                  <a:pt x="2360" y="503941"/>
                </a:lnTo>
                <a:lnTo>
                  <a:pt x="0" y="457200"/>
                </a:lnTo>
                <a:close/>
              </a:path>
            </a:pathLst>
          </a:custGeom>
          <a:ln w="9144">
            <a:solidFill>
              <a:srgbClr val="000000"/>
            </a:solidFill>
          </a:ln>
        </p:spPr>
        <p:txBody>
          <a:bodyPr wrap="square" lIns="0" tIns="0" rIns="0" bIns="0" rtlCol="0"/>
          <a:lstStyle/>
          <a:p>
            <a:endParaRPr/>
          </a:p>
        </p:txBody>
      </p:sp>
      <p:sp>
        <p:nvSpPr>
          <p:cNvPr id="23" name="object 23"/>
          <p:cNvSpPr txBox="1"/>
          <p:nvPr/>
        </p:nvSpPr>
        <p:spPr>
          <a:xfrm>
            <a:off x="8093456" y="5035042"/>
            <a:ext cx="187960" cy="208279"/>
          </a:xfrm>
          <a:prstGeom prst="rect">
            <a:avLst/>
          </a:prstGeom>
        </p:spPr>
        <p:txBody>
          <a:bodyPr vert="horz" wrap="square" lIns="0" tIns="12700" rIns="0" bIns="0" rtlCol="0">
            <a:spAutoFit/>
          </a:bodyPr>
          <a:lstStyle/>
          <a:p>
            <a:pPr marL="12700">
              <a:lnSpc>
                <a:spcPct val="100000"/>
              </a:lnSpc>
              <a:spcBef>
                <a:spcPts val="100"/>
              </a:spcBef>
            </a:pPr>
            <a:r>
              <a:rPr sz="1200" b="1" dirty="0">
                <a:solidFill>
                  <a:srgbClr val="C0504D"/>
                </a:solidFill>
                <a:latin typeface="Arial"/>
                <a:cs typeface="Arial"/>
              </a:rPr>
              <a:t>2”</a:t>
            </a:r>
            <a:endParaRPr sz="1200">
              <a:latin typeface="Arial"/>
              <a:cs typeface="Arial"/>
            </a:endParaRPr>
          </a:p>
        </p:txBody>
      </p:sp>
      <p:sp>
        <p:nvSpPr>
          <p:cNvPr id="24" name="object 24"/>
          <p:cNvSpPr/>
          <p:nvPr/>
        </p:nvSpPr>
        <p:spPr>
          <a:xfrm>
            <a:off x="1289641" y="5899267"/>
            <a:ext cx="793690" cy="622614"/>
          </a:xfrm>
          <a:prstGeom prst="rect">
            <a:avLst/>
          </a:prstGeom>
          <a:blipFill>
            <a:blip r:embed="rId6" cstate="print"/>
            <a:stretch>
              <a:fillRect/>
            </a:stretch>
          </a:blipFill>
        </p:spPr>
        <p:txBody>
          <a:bodyPr wrap="square" lIns="0" tIns="0" rIns="0" bIns="0" rtlCol="0"/>
          <a:lstStyle/>
          <a:p>
            <a:endParaRPr/>
          </a:p>
        </p:txBody>
      </p:sp>
      <p:sp>
        <p:nvSpPr>
          <p:cNvPr id="25" name="object 25"/>
          <p:cNvSpPr/>
          <p:nvPr/>
        </p:nvSpPr>
        <p:spPr>
          <a:xfrm>
            <a:off x="2804626" y="5871415"/>
            <a:ext cx="777998" cy="622614"/>
          </a:xfrm>
          <a:prstGeom prst="rect">
            <a:avLst/>
          </a:prstGeom>
          <a:blipFill>
            <a:blip r:embed="rId7" cstate="print"/>
            <a:stretch>
              <a:fillRect/>
            </a:stretch>
          </a:blipFill>
        </p:spPr>
        <p:txBody>
          <a:bodyPr wrap="square" lIns="0" tIns="0" rIns="0" bIns="0" rtlCol="0"/>
          <a:lstStyle/>
          <a:p>
            <a:endParaRPr/>
          </a:p>
        </p:txBody>
      </p:sp>
      <p:sp>
        <p:nvSpPr>
          <p:cNvPr id="26" name="object 26"/>
          <p:cNvSpPr/>
          <p:nvPr/>
        </p:nvSpPr>
        <p:spPr>
          <a:xfrm>
            <a:off x="4512124" y="5857488"/>
            <a:ext cx="777998" cy="622614"/>
          </a:xfrm>
          <a:prstGeom prst="rect">
            <a:avLst/>
          </a:prstGeom>
          <a:blipFill>
            <a:blip r:embed="rId8" cstate="print"/>
            <a:stretch>
              <a:fillRect/>
            </a:stretch>
          </a:blipFill>
        </p:spPr>
        <p:txBody>
          <a:bodyPr wrap="square" lIns="0" tIns="0" rIns="0" bIns="0" rtlCol="0"/>
          <a:lstStyle/>
          <a:p>
            <a:endParaRPr/>
          </a:p>
        </p:txBody>
      </p:sp>
      <p:sp>
        <p:nvSpPr>
          <p:cNvPr id="27" name="object 27"/>
          <p:cNvSpPr txBox="1"/>
          <p:nvPr/>
        </p:nvSpPr>
        <p:spPr>
          <a:xfrm>
            <a:off x="6935316" y="5705480"/>
            <a:ext cx="605790" cy="526415"/>
          </a:xfrm>
          <a:prstGeom prst="rect">
            <a:avLst/>
          </a:prstGeom>
          <a:ln w="13895">
            <a:solidFill>
              <a:srgbClr val="000000"/>
            </a:solidFill>
          </a:ln>
        </p:spPr>
        <p:txBody>
          <a:bodyPr vert="horz" wrap="square" lIns="0" tIns="73025" rIns="0" bIns="0" rtlCol="0">
            <a:spAutoFit/>
          </a:bodyPr>
          <a:lstStyle/>
          <a:p>
            <a:pPr marL="175260">
              <a:lnSpc>
                <a:spcPct val="100000"/>
              </a:lnSpc>
              <a:spcBef>
                <a:spcPts val="575"/>
              </a:spcBef>
            </a:pPr>
            <a:r>
              <a:rPr sz="1200" b="1" spc="-70" dirty="0">
                <a:latin typeface="Arial"/>
                <a:cs typeface="Arial"/>
              </a:rPr>
              <a:t>1.5”</a:t>
            </a:r>
            <a:endParaRPr sz="1200">
              <a:latin typeface="Arial"/>
              <a:cs typeface="Arial"/>
            </a:endParaRPr>
          </a:p>
        </p:txBody>
      </p:sp>
      <p:sp>
        <p:nvSpPr>
          <p:cNvPr id="28" name="object 28"/>
          <p:cNvSpPr txBox="1"/>
          <p:nvPr/>
        </p:nvSpPr>
        <p:spPr>
          <a:xfrm>
            <a:off x="6329803" y="5705474"/>
            <a:ext cx="454659" cy="351155"/>
          </a:xfrm>
          <a:prstGeom prst="rect">
            <a:avLst/>
          </a:prstGeom>
          <a:ln w="14000">
            <a:solidFill>
              <a:srgbClr val="000000"/>
            </a:solidFill>
          </a:ln>
        </p:spPr>
        <p:txBody>
          <a:bodyPr vert="horz" wrap="square" lIns="0" tIns="73025" rIns="0" bIns="0" rtlCol="0">
            <a:spAutoFit/>
          </a:bodyPr>
          <a:lstStyle/>
          <a:p>
            <a:pPr marL="128270">
              <a:lnSpc>
                <a:spcPct val="100000"/>
              </a:lnSpc>
              <a:spcBef>
                <a:spcPts val="575"/>
              </a:spcBef>
            </a:pPr>
            <a:r>
              <a:rPr sz="1200" b="1" spc="-75" dirty="0">
                <a:latin typeface="Arial"/>
                <a:cs typeface="Arial"/>
              </a:rPr>
              <a:t>1”</a:t>
            </a:r>
            <a:endParaRPr sz="1200">
              <a:latin typeface="Arial"/>
              <a:cs typeface="Arial"/>
            </a:endParaRPr>
          </a:p>
        </p:txBody>
      </p:sp>
      <p:sp>
        <p:nvSpPr>
          <p:cNvPr id="29" name="object 29"/>
          <p:cNvSpPr txBox="1"/>
          <p:nvPr/>
        </p:nvSpPr>
        <p:spPr>
          <a:xfrm>
            <a:off x="7692207" y="5705480"/>
            <a:ext cx="908685" cy="701675"/>
          </a:xfrm>
          <a:prstGeom prst="rect">
            <a:avLst/>
          </a:prstGeom>
          <a:ln w="14000">
            <a:solidFill>
              <a:srgbClr val="000000"/>
            </a:solidFill>
          </a:ln>
        </p:spPr>
        <p:txBody>
          <a:bodyPr vert="horz" wrap="square" lIns="0" tIns="5080" rIns="0" bIns="0" rtlCol="0">
            <a:spAutoFit/>
          </a:bodyPr>
          <a:lstStyle/>
          <a:p>
            <a:pPr>
              <a:lnSpc>
                <a:spcPct val="100000"/>
              </a:lnSpc>
              <a:spcBef>
                <a:spcPts val="40"/>
              </a:spcBef>
            </a:pPr>
            <a:endParaRPr sz="1700">
              <a:latin typeface="Times New Roman"/>
              <a:cs typeface="Times New Roman"/>
            </a:endParaRPr>
          </a:p>
          <a:p>
            <a:pPr marL="3175" algn="ctr">
              <a:lnSpc>
                <a:spcPct val="100000"/>
              </a:lnSpc>
            </a:pPr>
            <a:r>
              <a:rPr sz="1200" b="1" spc="-75" dirty="0">
                <a:latin typeface="Arial"/>
                <a:cs typeface="Arial"/>
              </a:rPr>
              <a:t>2”</a:t>
            </a:r>
            <a:endParaRPr sz="12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4341495" marR="5080" indent="-347980">
              <a:lnSpc>
                <a:spcPct val="100000"/>
              </a:lnSpc>
              <a:spcBef>
                <a:spcPts val="105"/>
              </a:spcBef>
            </a:pPr>
            <a:r>
              <a:rPr spc="-5" dirty="0"/>
              <a:t>Flaps </a:t>
            </a:r>
            <a:r>
              <a:rPr dirty="0"/>
              <a:t>for</a:t>
            </a:r>
            <a:r>
              <a:rPr spc="-215" dirty="0"/>
              <a:t> </a:t>
            </a:r>
            <a:r>
              <a:rPr dirty="0"/>
              <a:t>Automation  </a:t>
            </a:r>
            <a:r>
              <a:rPr spc="-5" dirty="0"/>
              <a:t>Folded</a:t>
            </a:r>
            <a:r>
              <a:rPr spc="-50" dirty="0"/>
              <a:t> </a:t>
            </a:r>
            <a:r>
              <a:rPr spc="-5" dirty="0"/>
              <a:t>Self-Mailers</a:t>
            </a:r>
          </a:p>
        </p:txBody>
      </p:sp>
      <p:sp>
        <p:nvSpPr>
          <p:cNvPr id="4" name="object 4"/>
          <p:cNvSpPr/>
          <p:nvPr/>
        </p:nvSpPr>
        <p:spPr>
          <a:xfrm>
            <a:off x="7030973" y="2934461"/>
            <a:ext cx="2024380" cy="1203960"/>
          </a:xfrm>
          <a:custGeom>
            <a:avLst/>
            <a:gdLst/>
            <a:ahLst/>
            <a:cxnLst/>
            <a:rect l="l" t="t" r="r" b="b"/>
            <a:pathLst>
              <a:path w="2024379" h="1203960">
                <a:moveTo>
                  <a:pt x="0" y="1203960"/>
                </a:moveTo>
                <a:lnTo>
                  <a:pt x="2023872" y="1203960"/>
                </a:lnTo>
                <a:lnTo>
                  <a:pt x="2023872" y="0"/>
                </a:lnTo>
                <a:lnTo>
                  <a:pt x="0" y="0"/>
                </a:lnTo>
                <a:lnTo>
                  <a:pt x="0" y="1203960"/>
                </a:lnTo>
                <a:close/>
              </a:path>
            </a:pathLst>
          </a:custGeom>
          <a:ln w="25908">
            <a:solidFill>
              <a:srgbClr val="000000"/>
            </a:solidFill>
          </a:ln>
        </p:spPr>
        <p:txBody>
          <a:bodyPr wrap="square" lIns="0" tIns="0" rIns="0" bIns="0" rtlCol="0"/>
          <a:lstStyle/>
          <a:p>
            <a:endParaRPr/>
          </a:p>
        </p:txBody>
      </p:sp>
      <p:sp>
        <p:nvSpPr>
          <p:cNvPr id="5" name="object 5"/>
          <p:cNvSpPr/>
          <p:nvPr/>
        </p:nvSpPr>
        <p:spPr>
          <a:xfrm>
            <a:off x="8757666" y="2945129"/>
            <a:ext cx="0" cy="1188720"/>
          </a:xfrm>
          <a:custGeom>
            <a:avLst/>
            <a:gdLst/>
            <a:ahLst/>
            <a:cxnLst/>
            <a:rect l="l" t="t" r="r" b="b"/>
            <a:pathLst>
              <a:path h="1188720">
                <a:moveTo>
                  <a:pt x="0" y="0"/>
                </a:moveTo>
                <a:lnTo>
                  <a:pt x="0" y="1188720"/>
                </a:lnTo>
              </a:path>
            </a:pathLst>
          </a:custGeom>
          <a:ln w="19812">
            <a:solidFill>
              <a:srgbClr val="000000"/>
            </a:solidFill>
          </a:ln>
        </p:spPr>
        <p:txBody>
          <a:bodyPr wrap="square" lIns="0" tIns="0" rIns="0" bIns="0" rtlCol="0"/>
          <a:lstStyle/>
          <a:p>
            <a:endParaRPr/>
          </a:p>
        </p:txBody>
      </p:sp>
      <p:sp>
        <p:nvSpPr>
          <p:cNvPr id="6" name="object 6"/>
          <p:cNvSpPr txBox="1"/>
          <p:nvPr/>
        </p:nvSpPr>
        <p:spPr>
          <a:xfrm>
            <a:off x="7043928" y="3636340"/>
            <a:ext cx="1704339" cy="454025"/>
          </a:xfrm>
          <a:prstGeom prst="rect">
            <a:avLst/>
          </a:prstGeom>
        </p:spPr>
        <p:txBody>
          <a:bodyPr vert="horz" wrap="square" lIns="0" tIns="13335" rIns="0" bIns="0" rtlCol="0">
            <a:spAutoFit/>
          </a:bodyPr>
          <a:lstStyle/>
          <a:p>
            <a:pPr marL="136525">
              <a:lnSpc>
                <a:spcPct val="100000"/>
              </a:lnSpc>
              <a:spcBef>
                <a:spcPts val="105"/>
              </a:spcBef>
            </a:pPr>
            <a:r>
              <a:rPr sz="1400" b="1" spc="-5" dirty="0">
                <a:solidFill>
                  <a:srgbClr val="C0504D"/>
                </a:solidFill>
                <a:latin typeface="Arial"/>
                <a:cs typeface="Arial"/>
              </a:rPr>
              <a:t>No </a:t>
            </a:r>
            <a:r>
              <a:rPr sz="1400" b="1" dirty="0">
                <a:solidFill>
                  <a:srgbClr val="C0504D"/>
                </a:solidFill>
                <a:latin typeface="Arial"/>
                <a:cs typeface="Arial"/>
              </a:rPr>
              <a:t>closer</a:t>
            </a:r>
            <a:r>
              <a:rPr sz="1400" b="1" spc="-120" dirty="0">
                <a:solidFill>
                  <a:srgbClr val="C0504D"/>
                </a:solidFill>
                <a:latin typeface="Arial"/>
                <a:cs typeface="Arial"/>
              </a:rPr>
              <a:t> </a:t>
            </a:r>
            <a:r>
              <a:rPr sz="1400" b="1" dirty="0">
                <a:solidFill>
                  <a:srgbClr val="C0504D"/>
                </a:solidFill>
                <a:latin typeface="Arial"/>
                <a:cs typeface="Arial"/>
              </a:rPr>
              <a:t>than</a:t>
            </a:r>
            <a:endParaRPr sz="1400" dirty="0">
              <a:latin typeface="Arial"/>
              <a:cs typeface="Arial"/>
            </a:endParaRPr>
          </a:p>
          <a:p>
            <a:pPr marL="136525">
              <a:lnSpc>
                <a:spcPct val="100000"/>
              </a:lnSpc>
              <a:spcBef>
                <a:spcPts val="5"/>
              </a:spcBef>
            </a:pPr>
            <a:r>
              <a:rPr sz="1400" b="1" spc="-5" dirty="0">
                <a:solidFill>
                  <a:srgbClr val="C0504D"/>
                </a:solidFill>
                <a:latin typeface="Arial"/>
                <a:cs typeface="Arial"/>
              </a:rPr>
              <a:t>1” </a:t>
            </a:r>
            <a:r>
              <a:rPr sz="1400" b="1" dirty="0">
                <a:solidFill>
                  <a:srgbClr val="C0504D"/>
                </a:solidFill>
                <a:latin typeface="Arial"/>
                <a:cs typeface="Arial"/>
              </a:rPr>
              <a:t>to trail</a:t>
            </a:r>
            <a:r>
              <a:rPr sz="1400" b="1" spc="-135" dirty="0">
                <a:solidFill>
                  <a:srgbClr val="C0504D"/>
                </a:solidFill>
                <a:latin typeface="Arial"/>
                <a:cs typeface="Arial"/>
              </a:rPr>
              <a:t> </a:t>
            </a:r>
            <a:r>
              <a:rPr sz="1400" b="1" spc="-5" dirty="0">
                <a:solidFill>
                  <a:srgbClr val="C0504D"/>
                </a:solidFill>
                <a:latin typeface="Arial"/>
                <a:cs typeface="Arial"/>
              </a:rPr>
              <a:t>edge</a:t>
            </a:r>
            <a:endParaRPr sz="1400" dirty="0">
              <a:latin typeface="Arial"/>
              <a:cs typeface="Arial"/>
            </a:endParaRPr>
          </a:p>
        </p:txBody>
      </p:sp>
      <p:sp>
        <p:nvSpPr>
          <p:cNvPr id="7" name="object 7"/>
          <p:cNvSpPr/>
          <p:nvPr/>
        </p:nvSpPr>
        <p:spPr>
          <a:xfrm>
            <a:off x="7021068" y="3567684"/>
            <a:ext cx="1728470" cy="76200"/>
          </a:xfrm>
          <a:custGeom>
            <a:avLst/>
            <a:gdLst/>
            <a:ahLst/>
            <a:cxnLst/>
            <a:rect l="l" t="t" r="r" b="b"/>
            <a:pathLst>
              <a:path w="1728470" h="76200">
                <a:moveTo>
                  <a:pt x="1652015" y="0"/>
                </a:moveTo>
                <a:lnTo>
                  <a:pt x="1652015" y="76199"/>
                </a:lnTo>
                <a:lnTo>
                  <a:pt x="1715515" y="44449"/>
                </a:lnTo>
                <a:lnTo>
                  <a:pt x="1664715" y="44449"/>
                </a:lnTo>
                <a:lnTo>
                  <a:pt x="1664715" y="31750"/>
                </a:lnTo>
                <a:lnTo>
                  <a:pt x="1715515" y="31750"/>
                </a:lnTo>
                <a:lnTo>
                  <a:pt x="1652015" y="0"/>
                </a:lnTo>
                <a:close/>
              </a:path>
              <a:path w="1728470" h="76200">
                <a:moveTo>
                  <a:pt x="1652015" y="31750"/>
                </a:moveTo>
                <a:lnTo>
                  <a:pt x="0" y="31750"/>
                </a:lnTo>
                <a:lnTo>
                  <a:pt x="0" y="44449"/>
                </a:lnTo>
                <a:lnTo>
                  <a:pt x="1652015" y="44449"/>
                </a:lnTo>
                <a:lnTo>
                  <a:pt x="1652015" y="31750"/>
                </a:lnTo>
                <a:close/>
              </a:path>
              <a:path w="1728470" h="76200">
                <a:moveTo>
                  <a:pt x="1715515" y="31750"/>
                </a:moveTo>
                <a:lnTo>
                  <a:pt x="1664715" y="31750"/>
                </a:lnTo>
                <a:lnTo>
                  <a:pt x="1664715" y="44449"/>
                </a:lnTo>
                <a:lnTo>
                  <a:pt x="1715515" y="44449"/>
                </a:lnTo>
                <a:lnTo>
                  <a:pt x="1728215" y="38100"/>
                </a:lnTo>
                <a:lnTo>
                  <a:pt x="1715515" y="31750"/>
                </a:lnTo>
                <a:close/>
              </a:path>
            </a:pathLst>
          </a:custGeom>
          <a:solidFill>
            <a:srgbClr val="0C0C04"/>
          </a:solidFill>
        </p:spPr>
        <p:txBody>
          <a:bodyPr wrap="square" lIns="0" tIns="0" rIns="0" bIns="0" rtlCol="0"/>
          <a:lstStyle/>
          <a:p>
            <a:endParaRPr/>
          </a:p>
        </p:txBody>
      </p:sp>
      <p:sp>
        <p:nvSpPr>
          <p:cNvPr id="8" name="object 8"/>
          <p:cNvSpPr txBox="1"/>
          <p:nvPr/>
        </p:nvSpPr>
        <p:spPr>
          <a:xfrm>
            <a:off x="202488" y="1934921"/>
            <a:ext cx="7519034" cy="945515"/>
          </a:xfrm>
          <a:prstGeom prst="rect">
            <a:avLst/>
          </a:prstGeom>
        </p:spPr>
        <p:txBody>
          <a:bodyPr vert="horz" wrap="square" lIns="0" tIns="12700" rIns="0" bIns="0" rtlCol="0">
            <a:spAutoFit/>
          </a:bodyPr>
          <a:lstStyle/>
          <a:p>
            <a:pPr marL="12700">
              <a:lnSpc>
                <a:spcPct val="100000"/>
              </a:lnSpc>
              <a:spcBef>
                <a:spcPts val="100"/>
              </a:spcBef>
            </a:pPr>
            <a:r>
              <a:rPr sz="2400" spc="-5" dirty="0">
                <a:latin typeface="Arial"/>
                <a:cs typeface="Arial"/>
              </a:rPr>
              <a:t>Flap: used </a:t>
            </a:r>
            <a:r>
              <a:rPr sz="2400" dirty="0">
                <a:latin typeface="Arial"/>
                <a:cs typeface="Arial"/>
              </a:rPr>
              <a:t>for </a:t>
            </a:r>
            <a:r>
              <a:rPr sz="2400" spc="-5" dirty="0">
                <a:latin typeface="Arial"/>
                <a:cs typeface="Arial"/>
              </a:rPr>
              <a:t>closure </a:t>
            </a:r>
            <a:r>
              <a:rPr sz="2400" dirty="0">
                <a:latin typeface="Arial"/>
                <a:cs typeface="Arial"/>
              </a:rPr>
              <a:t>of </a:t>
            </a:r>
            <a:r>
              <a:rPr sz="2400" spc="-5" dirty="0">
                <a:latin typeface="Arial"/>
                <a:cs typeface="Arial"/>
              </a:rPr>
              <a:t>mailpiece </a:t>
            </a:r>
            <a:r>
              <a:rPr sz="2400" dirty="0">
                <a:latin typeface="Arial"/>
                <a:cs typeface="Arial"/>
              </a:rPr>
              <a:t>on </a:t>
            </a:r>
            <a:r>
              <a:rPr sz="2400" spc="-5" dirty="0">
                <a:latin typeface="Arial"/>
                <a:cs typeface="Arial"/>
              </a:rPr>
              <a:t>non-address</a:t>
            </a:r>
            <a:r>
              <a:rPr sz="2400" spc="125" dirty="0">
                <a:latin typeface="Arial"/>
                <a:cs typeface="Arial"/>
              </a:rPr>
              <a:t> </a:t>
            </a:r>
            <a:r>
              <a:rPr sz="2400" spc="-5" dirty="0">
                <a:latin typeface="Arial"/>
                <a:cs typeface="Arial"/>
              </a:rPr>
              <a:t>side</a:t>
            </a:r>
            <a:endParaRPr sz="2400" dirty="0">
              <a:latin typeface="Arial"/>
              <a:cs typeface="Arial"/>
            </a:endParaRPr>
          </a:p>
          <a:p>
            <a:pPr>
              <a:lnSpc>
                <a:spcPct val="100000"/>
              </a:lnSpc>
              <a:spcBef>
                <a:spcPts val="35"/>
              </a:spcBef>
            </a:pPr>
            <a:endParaRPr sz="2300" dirty="0">
              <a:latin typeface="Times New Roman"/>
              <a:cs typeface="Times New Roman"/>
            </a:endParaRPr>
          </a:p>
          <a:p>
            <a:pPr marL="1645285">
              <a:lnSpc>
                <a:spcPct val="100000"/>
              </a:lnSpc>
              <a:tabLst>
                <a:tab pos="6283960" algn="l"/>
              </a:tabLst>
            </a:pPr>
            <a:r>
              <a:rPr sz="2100" b="1" i="1" spc="-7" baseline="1984" dirty="0">
                <a:solidFill>
                  <a:srgbClr val="000099"/>
                </a:solidFill>
                <a:latin typeface="Arial"/>
                <a:cs typeface="Arial"/>
              </a:rPr>
              <a:t>Horizontal</a:t>
            </a:r>
            <a:r>
              <a:rPr sz="2100" b="1" i="1" spc="-44" baseline="1984" dirty="0">
                <a:solidFill>
                  <a:srgbClr val="000099"/>
                </a:solidFill>
                <a:latin typeface="Arial"/>
                <a:cs typeface="Arial"/>
              </a:rPr>
              <a:t> </a:t>
            </a:r>
            <a:r>
              <a:rPr sz="2100" b="1" i="1" baseline="1984" dirty="0">
                <a:solidFill>
                  <a:srgbClr val="000099"/>
                </a:solidFill>
                <a:latin typeface="Arial"/>
                <a:cs typeface="Arial"/>
              </a:rPr>
              <a:t>fold	</a:t>
            </a:r>
            <a:r>
              <a:rPr sz="1400" b="1" i="1" spc="-5" dirty="0">
                <a:solidFill>
                  <a:srgbClr val="000066"/>
                </a:solidFill>
                <a:latin typeface="Arial"/>
                <a:cs typeface="Arial"/>
              </a:rPr>
              <a:t>Vertical</a:t>
            </a:r>
            <a:r>
              <a:rPr sz="1400" b="1" i="1" spc="-60" dirty="0">
                <a:solidFill>
                  <a:srgbClr val="000066"/>
                </a:solidFill>
                <a:latin typeface="Arial"/>
                <a:cs typeface="Arial"/>
              </a:rPr>
              <a:t> </a:t>
            </a:r>
            <a:r>
              <a:rPr sz="1400" b="1" i="1" dirty="0">
                <a:solidFill>
                  <a:srgbClr val="000066"/>
                </a:solidFill>
                <a:latin typeface="Arial"/>
                <a:cs typeface="Arial"/>
              </a:rPr>
              <a:t>fold</a:t>
            </a:r>
            <a:endParaRPr sz="1400" dirty="0">
              <a:latin typeface="Arial"/>
              <a:cs typeface="Arial"/>
            </a:endParaRPr>
          </a:p>
        </p:txBody>
      </p:sp>
      <p:sp>
        <p:nvSpPr>
          <p:cNvPr id="9" name="object 9"/>
          <p:cNvSpPr/>
          <p:nvPr/>
        </p:nvSpPr>
        <p:spPr>
          <a:xfrm>
            <a:off x="2442210" y="2917698"/>
            <a:ext cx="2087880" cy="1203960"/>
          </a:xfrm>
          <a:custGeom>
            <a:avLst/>
            <a:gdLst/>
            <a:ahLst/>
            <a:cxnLst/>
            <a:rect l="l" t="t" r="r" b="b"/>
            <a:pathLst>
              <a:path w="2087879" h="1203960">
                <a:moveTo>
                  <a:pt x="0" y="1203959"/>
                </a:moveTo>
                <a:lnTo>
                  <a:pt x="2087880" y="1203959"/>
                </a:lnTo>
                <a:lnTo>
                  <a:pt x="2087880" y="0"/>
                </a:lnTo>
                <a:lnTo>
                  <a:pt x="0" y="0"/>
                </a:lnTo>
                <a:lnTo>
                  <a:pt x="0" y="1203959"/>
                </a:lnTo>
                <a:close/>
              </a:path>
            </a:pathLst>
          </a:custGeom>
          <a:ln w="25908">
            <a:solidFill>
              <a:srgbClr val="000000"/>
            </a:solidFill>
          </a:ln>
        </p:spPr>
        <p:txBody>
          <a:bodyPr wrap="square" lIns="0" tIns="0" rIns="0" bIns="0" rtlCol="0"/>
          <a:lstStyle/>
          <a:p>
            <a:endParaRPr/>
          </a:p>
        </p:txBody>
      </p:sp>
      <p:sp>
        <p:nvSpPr>
          <p:cNvPr id="10" name="object 10"/>
          <p:cNvSpPr txBox="1"/>
          <p:nvPr/>
        </p:nvSpPr>
        <p:spPr>
          <a:xfrm>
            <a:off x="2455164" y="3395852"/>
            <a:ext cx="2062480" cy="453390"/>
          </a:xfrm>
          <a:prstGeom prst="rect">
            <a:avLst/>
          </a:prstGeom>
        </p:spPr>
        <p:txBody>
          <a:bodyPr vert="horz" wrap="square" lIns="0" tIns="13335" rIns="0" bIns="0" rtlCol="0">
            <a:spAutoFit/>
          </a:bodyPr>
          <a:lstStyle/>
          <a:p>
            <a:pPr marL="24130" algn="ctr">
              <a:lnSpc>
                <a:spcPct val="100000"/>
              </a:lnSpc>
              <a:spcBef>
                <a:spcPts val="105"/>
              </a:spcBef>
            </a:pPr>
            <a:r>
              <a:rPr sz="1400" b="1" dirty="0">
                <a:solidFill>
                  <a:srgbClr val="C0504D"/>
                </a:solidFill>
                <a:latin typeface="Arial"/>
                <a:cs typeface="Arial"/>
              </a:rPr>
              <a:t>No </a:t>
            </a:r>
            <a:r>
              <a:rPr sz="1400" b="1" spc="-5" dirty="0">
                <a:solidFill>
                  <a:srgbClr val="C0504D"/>
                </a:solidFill>
                <a:latin typeface="Arial"/>
                <a:cs typeface="Arial"/>
              </a:rPr>
              <a:t>closer than</a:t>
            </a:r>
            <a:r>
              <a:rPr sz="1400" b="1" spc="-80" dirty="0">
                <a:solidFill>
                  <a:srgbClr val="C0504D"/>
                </a:solidFill>
                <a:latin typeface="Arial"/>
                <a:cs typeface="Arial"/>
              </a:rPr>
              <a:t> </a:t>
            </a:r>
            <a:r>
              <a:rPr sz="1400" b="1" spc="-5" dirty="0">
                <a:solidFill>
                  <a:srgbClr val="C0504D"/>
                </a:solidFill>
                <a:latin typeface="Arial"/>
                <a:cs typeface="Arial"/>
              </a:rPr>
              <a:t>1”</a:t>
            </a:r>
            <a:endParaRPr sz="1400" dirty="0">
              <a:latin typeface="Arial"/>
              <a:cs typeface="Arial"/>
            </a:endParaRPr>
          </a:p>
          <a:p>
            <a:pPr marL="26034" algn="ctr">
              <a:lnSpc>
                <a:spcPct val="100000"/>
              </a:lnSpc>
            </a:pPr>
            <a:r>
              <a:rPr sz="1400" b="1" dirty="0">
                <a:solidFill>
                  <a:srgbClr val="C0504D"/>
                </a:solidFill>
                <a:latin typeface="Arial"/>
                <a:cs typeface="Arial"/>
              </a:rPr>
              <a:t>to </a:t>
            </a:r>
            <a:r>
              <a:rPr sz="1400" b="1" spc="-5" dirty="0">
                <a:solidFill>
                  <a:srgbClr val="C0504D"/>
                </a:solidFill>
                <a:latin typeface="Arial"/>
                <a:cs typeface="Arial"/>
              </a:rPr>
              <a:t>bottom</a:t>
            </a:r>
            <a:r>
              <a:rPr sz="1400" b="1" spc="-50" dirty="0">
                <a:solidFill>
                  <a:srgbClr val="C0504D"/>
                </a:solidFill>
                <a:latin typeface="Arial"/>
                <a:cs typeface="Arial"/>
              </a:rPr>
              <a:t> </a:t>
            </a:r>
            <a:r>
              <a:rPr sz="1400" b="1" spc="-5" dirty="0">
                <a:solidFill>
                  <a:srgbClr val="C0504D"/>
                </a:solidFill>
                <a:latin typeface="Arial"/>
                <a:cs typeface="Arial"/>
              </a:rPr>
              <a:t>edge</a:t>
            </a:r>
            <a:endParaRPr sz="1400" dirty="0">
              <a:latin typeface="Arial"/>
              <a:cs typeface="Arial"/>
            </a:endParaRPr>
          </a:p>
        </p:txBody>
      </p:sp>
      <p:sp>
        <p:nvSpPr>
          <p:cNvPr id="11" name="object 11"/>
          <p:cNvSpPr/>
          <p:nvPr/>
        </p:nvSpPr>
        <p:spPr>
          <a:xfrm>
            <a:off x="2437638" y="3867150"/>
            <a:ext cx="2083435" cy="0"/>
          </a:xfrm>
          <a:custGeom>
            <a:avLst/>
            <a:gdLst/>
            <a:ahLst/>
            <a:cxnLst/>
            <a:rect l="l" t="t" r="r" b="b"/>
            <a:pathLst>
              <a:path w="2083435">
                <a:moveTo>
                  <a:pt x="0" y="0"/>
                </a:moveTo>
                <a:lnTo>
                  <a:pt x="2083308" y="0"/>
                </a:lnTo>
              </a:path>
            </a:pathLst>
          </a:custGeom>
          <a:ln w="19812">
            <a:solidFill>
              <a:srgbClr val="000000"/>
            </a:solidFill>
          </a:ln>
        </p:spPr>
        <p:txBody>
          <a:bodyPr wrap="square" lIns="0" tIns="0" rIns="0" bIns="0" rtlCol="0"/>
          <a:lstStyle/>
          <a:p>
            <a:endParaRPr/>
          </a:p>
        </p:txBody>
      </p:sp>
      <p:sp>
        <p:nvSpPr>
          <p:cNvPr id="12" name="object 12"/>
          <p:cNvSpPr/>
          <p:nvPr/>
        </p:nvSpPr>
        <p:spPr>
          <a:xfrm>
            <a:off x="2551176" y="2935223"/>
            <a:ext cx="76200" cy="917575"/>
          </a:xfrm>
          <a:custGeom>
            <a:avLst/>
            <a:gdLst/>
            <a:ahLst/>
            <a:cxnLst/>
            <a:rect l="l" t="t" r="r" b="b"/>
            <a:pathLst>
              <a:path w="76200" h="917575">
                <a:moveTo>
                  <a:pt x="31750" y="841248"/>
                </a:moveTo>
                <a:lnTo>
                  <a:pt x="0" y="841248"/>
                </a:lnTo>
                <a:lnTo>
                  <a:pt x="38100" y="917448"/>
                </a:lnTo>
                <a:lnTo>
                  <a:pt x="69850" y="853948"/>
                </a:lnTo>
                <a:lnTo>
                  <a:pt x="31750" y="853948"/>
                </a:lnTo>
                <a:lnTo>
                  <a:pt x="31750" y="841248"/>
                </a:lnTo>
                <a:close/>
              </a:path>
              <a:path w="76200" h="917575">
                <a:moveTo>
                  <a:pt x="44450" y="0"/>
                </a:moveTo>
                <a:lnTo>
                  <a:pt x="31750" y="0"/>
                </a:lnTo>
                <a:lnTo>
                  <a:pt x="31750" y="853948"/>
                </a:lnTo>
                <a:lnTo>
                  <a:pt x="44450" y="853948"/>
                </a:lnTo>
                <a:lnTo>
                  <a:pt x="44450" y="0"/>
                </a:lnTo>
                <a:close/>
              </a:path>
              <a:path w="76200" h="917575">
                <a:moveTo>
                  <a:pt x="76200" y="841248"/>
                </a:moveTo>
                <a:lnTo>
                  <a:pt x="44450" y="841248"/>
                </a:lnTo>
                <a:lnTo>
                  <a:pt x="44450" y="853948"/>
                </a:lnTo>
                <a:lnTo>
                  <a:pt x="69850" y="853948"/>
                </a:lnTo>
                <a:lnTo>
                  <a:pt x="76200" y="841248"/>
                </a:lnTo>
                <a:close/>
              </a:path>
            </a:pathLst>
          </a:custGeom>
          <a:solidFill>
            <a:srgbClr val="0C0C04"/>
          </a:solidFill>
        </p:spPr>
        <p:txBody>
          <a:bodyPr wrap="square" lIns="0" tIns="0" rIns="0" bIns="0" rtlCol="0"/>
          <a:lstStyle/>
          <a:p>
            <a:endParaRPr/>
          </a:p>
        </p:txBody>
      </p:sp>
      <p:sp>
        <p:nvSpPr>
          <p:cNvPr id="13" name="object 13"/>
          <p:cNvSpPr/>
          <p:nvPr/>
        </p:nvSpPr>
        <p:spPr>
          <a:xfrm>
            <a:off x="227838" y="3018282"/>
            <a:ext cx="998219" cy="218440"/>
          </a:xfrm>
          <a:custGeom>
            <a:avLst/>
            <a:gdLst/>
            <a:ahLst/>
            <a:cxnLst/>
            <a:rect l="l" t="t" r="r" b="b"/>
            <a:pathLst>
              <a:path w="998219" h="218439">
                <a:moveTo>
                  <a:pt x="0" y="0"/>
                </a:moveTo>
                <a:lnTo>
                  <a:pt x="998220" y="217931"/>
                </a:lnTo>
              </a:path>
            </a:pathLst>
          </a:custGeom>
          <a:ln w="19812">
            <a:solidFill>
              <a:srgbClr val="000000"/>
            </a:solidFill>
          </a:ln>
        </p:spPr>
        <p:txBody>
          <a:bodyPr wrap="square" lIns="0" tIns="0" rIns="0" bIns="0" rtlCol="0"/>
          <a:lstStyle/>
          <a:p>
            <a:endParaRPr/>
          </a:p>
        </p:txBody>
      </p:sp>
      <p:sp>
        <p:nvSpPr>
          <p:cNvPr id="14" name="object 14"/>
          <p:cNvSpPr/>
          <p:nvPr/>
        </p:nvSpPr>
        <p:spPr>
          <a:xfrm>
            <a:off x="1226058" y="3031998"/>
            <a:ext cx="1071880" cy="204470"/>
          </a:xfrm>
          <a:custGeom>
            <a:avLst/>
            <a:gdLst/>
            <a:ahLst/>
            <a:cxnLst/>
            <a:rect l="l" t="t" r="r" b="b"/>
            <a:pathLst>
              <a:path w="1071880" h="204469">
                <a:moveTo>
                  <a:pt x="0" y="204215"/>
                </a:moveTo>
                <a:lnTo>
                  <a:pt x="1071372" y="0"/>
                </a:lnTo>
              </a:path>
            </a:pathLst>
          </a:custGeom>
          <a:ln w="19812">
            <a:solidFill>
              <a:srgbClr val="000000"/>
            </a:solidFill>
          </a:ln>
        </p:spPr>
        <p:txBody>
          <a:bodyPr wrap="square" lIns="0" tIns="0" rIns="0" bIns="0" rtlCol="0"/>
          <a:lstStyle/>
          <a:p>
            <a:endParaRPr/>
          </a:p>
        </p:txBody>
      </p:sp>
      <p:sp>
        <p:nvSpPr>
          <p:cNvPr id="15" name="object 15"/>
          <p:cNvSpPr txBox="1"/>
          <p:nvPr/>
        </p:nvSpPr>
        <p:spPr>
          <a:xfrm>
            <a:off x="227838" y="2922270"/>
            <a:ext cx="2070100" cy="1203960"/>
          </a:xfrm>
          <a:prstGeom prst="rect">
            <a:avLst/>
          </a:prstGeom>
          <a:ln w="25908">
            <a:solidFill>
              <a:srgbClr val="000000"/>
            </a:solidFill>
          </a:ln>
        </p:spPr>
        <p:txBody>
          <a:bodyPr vert="horz" wrap="square" lIns="0" tIns="1270" rIns="0" bIns="0" rtlCol="0">
            <a:spAutoFit/>
          </a:bodyPr>
          <a:lstStyle/>
          <a:p>
            <a:pPr>
              <a:lnSpc>
                <a:spcPct val="100000"/>
              </a:lnSpc>
              <a:spcBef>
                <a:spcPts val="10"/>
              </a:spcBef>
            </a:pPr>
            <a:endParaRPr sz="2100" dirty="0">
              <a:latin typeface="Times New Roman"/>
              <a:cs typeface="Times New Roman"/>
            </a:endParaRPr>
          </a:p>
          <a:p>
            <a:pPr marL="488950">
              <a:lnSpc>
                <a:spcPct val="100000"/>
              </a:lnSpc>
              <a:spcBef>
                <a:spcPts val="5"/>
              </a:spcBef>
            </a:pPr>
            <a:r>
              <a:rPr sz="1400" b="1" spc="-5" dirty="0">
                <a:solidFill>
                  <a:srgbClr val="C0504D"/>
                </a:solidFill>
                <a:latin typeface="Arial"/>
                <a:cs typeface="Arial"/>
              </a:rPr>
              <a:t>1.5” </a:t>
            </a:r>
            <a:r>
              <a:rPr sz="1400" b="1" dirty="0">
                <a:solidFill>
                  <a:srgbClr val="C0504D"/>
                </a:solidFill>
                <a:latin typeface="Arial"/>
                <a:cs typeface="Arial"/>
              </a:rPr>
              <a:t>min</a:t>
            </a:r>
            <a:r>
              <a:rPr sz="1400" b="1" spc="-45" dirty="0">
                <a:solidFill>
                  <a:srgbClr val="C0504D"/>
                </a:solidFill>
                <a:latin typeface="Arial"/>
                <a:cs typeface="Arial"/>
              </a:rPr>
              <a:t> </a:t>
            </a:r>
            <a:r>
              <a:rPr sz="1400" b="1" spc="-5" dirty="0">
                <a:solidFill>
                  <a:srgbClr val="C0504D"/>
                </a:solidFill>
                <a:latin typeface="Arial"/>
                <a:cs typeface="Arial"/>
              </a:rPr>
              <a:t>flap</a:t>
            </a:r>
            <a:endParaRPr sz="1400" dirty="0">
              <a:latin typeface="Arial"/>
              <a:cs typeface="Arial"/>
            </a:endParaRPr>
          </a:p>
        </p:txBody>
      </p:sp>
      <p:sp>
        <p:nvSpPr>
          <p:cNvPr id="16" name="object 16"/>
          <p:cNvSpPr/>
          <p:nvPr/>
        </p:nvSpPr>
        <p:spPr>
          <a:xfrm>
            <a:off x="1179575" y="2935223"/>
            <a:ext cx="76200" cy="300355"/>
          </a:xfrm>
          <a:custGeom>
            <a:avLst/>
            <a:gdLst/>
            <a:ahLst/>
            <a:cxnLst/>
            <a:rect l="l" t="t" r="r" b="b"/>
            <a:pathLst>
              <a:path w="76200" h="300355">
                <a:moveTo>
                  <a:pt x="31750" y="224027"/>
                </a:moveTo>
                <a:lnTo>
                  <a:pt x="0" y="224027"/>
                </a:lnTo>
                <a:lnTo>
                  <a:pt x="38100" y="300227"/>
                </a:lnTo>
                <a:lnTo>
                  <a:pt x="69850" y="236727"/>
                </a:lnTo>
                <a:lnTo>
                  <a:pt x="31750" y="236727"/>
                </a:lnTo>
                <a:lnTo>
                  <a:pt x="31750" y="224027"/>
                </a:lnTo>
                <a:close/>
              </a:path>
              <a:path w="76200" h="300355">
                <a:moveTo>
                  <a:pt x="44450" y="0"/>
                </a:moveTo>
                <a:lnTo>
                  <a:pt x="31750" y="0"/>
                </a:lnTo>
                <a:lnTo>
                  <a:pt x="31750" y="236727"/>
                </a:lnTo>
                <a:lnTo>
                  <a:pt x="44450" y="236727"/>
                </a:lnTo>
                <a:lnTo>
                  <a:pt x="44450" y="0"/>
                </a:lnTo>
                <a:close/>
              </a:path>
              <a:path w="76200" h="300355">
                <a:moveTo>
                  <a:pt x="76200" y="224027"/>
                </a:moveTo>
                <a:lnTo>
                  <a:pt x="44450" y="224027"/>
                </a:lnTo>
                <a:lnTo>
                  <a:pt x="44450" y="236727"/>
                </a:lnTo>
                <a:lnTo>
                  <a:pt x="69850" y="236727"/>
                </a:lnTo>
                <a:lnTo>
                  <a:pt x="76200" y="224027"/>
                </a:lnTo>
                <a:close/>
              </a:path>
            </a:pathLst>
          </a:custGeom>
          <a:solidFill>
            <a:srgbClr val="0C0C04"/>
          </a:solidFill>
        </p:spPr>
        <p:txBody>
          <a:bodyPr wrap="square" lIns="0" tIns="0" rIns="0" bIns="0" rtlCol="0"/>
          <a:lstStyle/>
          <a:p>
            <a:endParaRPr/>
          </a:p>
        </p:txBody>
      </p:sp>
      <p:sp>
        <p:nvSpPr>
          <p:cNvPr id="17" name="object 17"/>
          <p:cNvSpPr/>
          <p:nvPr/>
        </p:nvSpPr>
        <p:spPr>
          <a:xfrm>
            <a:off x="4901057" y="3319907"/>
            <a:ext cx="1155700" cy="76200"/>
          </a:xfrm>
          <a:custGeom>
            <a:avLst/>
            <a:gdLst/>
            <a:ahLst/>
            <a:cxnLst/>
            <a:rect l="l" t="t" r="r" b="b"/>
            <a:pathLst>
              <a:path w="1155700" h="76200">
                <a:moveTo>
                  <a:pt x="1079627" y="0"/>
                </a:moveTo>
                <a:lnTo>
                  <a:pt x="1079203" y="31725"/>
                </a:lnTo>
                <a:lnTo>
                  <a:pt x="1091945" y="31876"/>
                </a:lnTo>
                <a:lnTo>
                  <a:pt x="1091691" y="44576"/>
                </a:lnTo>
                <a:lnTo>
                  <a:pt x="1079032" y="44576"/>
                </a:lnTo>
                <a:lnTo>
                  <a:pt x="1078610" y="76200"/>
                </a:lnTo>
                <a:lnTo>
                  <a:pt x="1143799" y="44576"/>
                </a:lnTo>
                <a:lnTo>
                  <a:pt x="1091691" y="44576"/>
                </a:lnTo>
                <a:lnTo>
                  <a:pt x="1079034" y="44426"/>
                </a:lnTo>
                <a:lnTo>
                  <a:pt x="1144109" y="44426"/>
                </a:lnTo>
                <a:lnTo>
                  <a:pt x="1155318" y="38988"/>
                </a:lnTo>
                <a:lnTo>
                  <a:pt x="1079627" y="0"/>
                </a:lnTo>
                <a:close/>
              </a:path>
              <a:path w="1155700" h="76200">
                <a:moveTo>
                  <a:pt x="1079203" y="31725"/>
                </a:moveTo>
                <a:lnTo>
                  <a:pt x="1079034" y="44426"/>
                </a:lnTo>
                <a:lnTo>
                  <a:pt x="1091691" y="44576"/>
                </a:lnTo>
                <a:lnTo>
                  <a:pt x="1091945" y="31876"/>
                </a:lnTo>
                <a:lnTo>
                  <a:pt x="1079203" y="31725"/>
                </a:lnTo>
                <a:close/>
              </a:path>
              <a:path w="1155700" h="76200">
                <a:moveTo>
                  <a:pt x="253" y="18922"/>
                </a:moveTo>
                <a:lnTo>
                  <a:pt x="0" y="31622"/>
                </a:lnTo>
                <a:lnTo>
                  <a:pt x="1079034" y="44426"/>
                </a:lnTo>
                <a:lnTo>
                  <a:pt x="1079203" y="31725"/>
                </a:lnTo>
                <a:lnTo>
                  <a:pt x="253" y="18922"/>
                </a:lnTo>
                <a:close/>
              </a:path>
            </a:pathLst>
          </a:custGeom>
          <a:solidFill>
            <a:srgbClr val="0C0C04"/>
          </a:solidFill>
        </p:spPr>
        <p:txBody>
          <a:bodyPr wrap="square" lIns="0" tIns="0" rIns="0" bIns="0" rtlCol="0"/>
          <a:lstStyle/>
          <a:p>
            <a:endParaRPr/>
          </a:p>
        </p:txBody>
      </p:sp>
      <p:sp>
        <p:nvSpPr>
          <p:cNvPr id="18" name="object 18"/>
          <p:cNvSpPr txBox="1"/>
          <p:nvPr/>
        </p:nvSpPr>
        <p:spPr>
          <a:xfrm>
            <a:off x="4888229" y="2925317"/>
            <a:ext cx="2024380" cy="1203960"/>
          </a:xfrm>
          <a:prstGeom prst="rect">
            <a:avLst/>
          </a:prstGeom>
          <a:ln w="25907">
            <a:solidFill>
              <a:srgbClr val="000000"/>
            </a:solidFill>
          </a:ln>
        </p:spPr>
        <p:txBody>
          <a:bodyPr vert="horz" wrap="square" lIns="0" tIns="0" rIns="0" bIns="0" rtlCol="0">
            <a:spAutoFit/>
          </a:bodyPr>
          <a:lstStyle/>
          <a:p>
            <a:pPr>
              <a:lnSpc>
                <a:spcPct val="100000"/>
              </a:lnSpc>
            </a:pPr>
            <a:endParaRPr sz="1500" dirty="0">
              <a:latin typeface="Times New Roman"/>
              <a:cs typeface="Times New Roman"/>
            </a:endParaRPr>
          </a:p>
          <a:p>
            <a:pPr>
              <a:lnSpc>
                <a:spcPct val="100000"/>
              </a:lnSpc>
            </a:pPr>
            <a:endParaRPr sz="1500" dirty="0">
              <a:latin typeface="Times New Roman"/>
              <a:cs typeface="Times New Roman"/>
            </a:endParaRPr>
          </a:p>
          <a:p>
            <a:pPr marL="327025" marR="927735" indent="-159385">
              <a:lnSpc>
                <a:spcPct val="100000"/>
              </a:lnSpc>
              <a:spcBef>
                <a:spcPts val="1040"/>
              </a:spcBef>
            </a:pPr>
            <a:r>
              <a:rPr sz="1400" b="1" spc="-5" dirty="0">
                <a:solidFill>
                  <a:srgbClr val="C0504D"/>
                </a:solidFill>
                <a:latin typeface="Arial"/>
                <a:cs typeface="Arial"/>
              </a:rPr>
              <a:t>5” </a:t>
            </a:r>
            <a:r>
              <a:rPr sz="1400" b="1" dirty="0">
                <a:solidFill>
                  <a:srgbClr val="C0504D"/>
                </a:solidFill>
                <a:latin typeface="Arial"/>
                <a:cs typeface="Arial"/>
              </a:rPr>
              <a:t>min</a:t>
            </a:r>
            <a:r>
              <a:rPr sz="1400" b="1" spc="-85" dirty="0">
                <a:solidFill>
                  <a:srgbClr val="C0504D"/>
                </a:solidFill>
                <a:latin typeface="Arial"/>
                <a:cs typeface="Arial"/>
              </a:rPr>
              <a:t> </a:t>
            </a:r>
            <a:r>
              <a:rPr sz="1400" b="1" spc="-5" dirty="0">
                <a:solidFill>
                  <a:srgbClr val="C0504D"/>
                </a:solidFill>
                <a:latin typeface="Arial"/>
                <a:cs typeface="Arial"/>
              </a:rPr>
              <a:t>flap  Die-cut</a:t>
            </a:r>
            <a:endParaRPr sz="1400" dirty="0">
              <a:latin typeface="Arial"/>
              <a:cs typeface="Arial"/>
            </a:endParaRPr>
          </a:p>
        </p:txBody>
      </p:sp>
      <p:sp>
        <p:nvSpPr>
          <p:cNvPr id="19" name="object 19"/>
          <p:cNvSpPr/>
          <p:nvPr/>
        </p:nvSpPr>
        <p:spPr>
          <a:xfrm>
            <a:off x="5535929" y="2922270"/>
            <a:ext cx="713740" cy="1190625"/>
          </a:xfrm>
          <a:custGeom>
            <a:avLst/>
            <a:gdLst/>
            <a:ahLst/>
            <a:cxnLst/>
            <a:rect l="l" t="t" r="r" b="b"/>
            <a:pathLst>
              <a:path w="713739" h="1190625">
                <a:moveTo>
                  <a:pt x="0" y="0"/>
                </a:moveTo>
                <a:lnTo>
                  <a:pt x="52696" y="30270"/>
                </a:lnTo>
                <a:lnTo>
                  <a:pt x="105153" y="60537"/>
                </a:lnTo>
                <a:lnTo>
                  <a:pt x="157112" y="90799"/>
                </a:lnTo>
                <a:lnTo>
                  <a:pt x="208313" y="121054"/>
                </a:lnTo>
                <a:lnTo>
                  <a:pt x="258498" y="151298"/>
                </a:lnTo>
                <a:lnTo>
                  <a:pt x="307408" y="181530"/>
                </a:lnTo>
                <a:lnTo>
                  <a:pt x="354785" y="211746"/>
                </a:lnTo>
                <a:lnTo>
                  <a:pt x="400369" y="241944"/>
                </a:lnTo>
                <a:lnTo>
                  <a:pt x="443901" y="272121"/>
                </a:lnTo>
                <a:lnTo>
                  <a:pt x="485124" y="302275"/>
                </a:lnTo>
                <a:lnTo>
                  <a:pt x="523777" y="332404"/>
                </a:lnTo>
                <a:lnTo>
                  <a:pt x="559603" y="362504"/>
                </a:lnTo>
                <a:lnTo>
                  <a:pt x="592343" y="392574"/>
                </a:lnTo>
                <a:lnTo>
                  <a:pt x="621737" y="422610"/>
                </a:lnTo>
                <a:lnTo>
                  <a:pt x="647527" y="452610"/>
                </a:lnTo>
                <a:lnTo>
                  <a:pt x="687260" y="512491"/>
                </a:lnTo>
                <a:lnTo>
                  <a:pt x="709471" y="572198"/>
                </a:lnTo>
                <a:lnTo>
                  <a:pt x="713359" y="601979"/>
                </a:lnTo>
                <a:lnTo>
                  <a:pt x="710195" y="634041"/>
                </a:lnTo>
                <a:lnTo>
                  <a:pt x="679028" y="701838"/>
                </a:lnTo>
                <a:lnTo>
                  <a:pt x="652809" y="737070"/>
                </a:lnTo>
                <a:lnTo>
                  <a:pt x="620691" y="772852"/>
                </a:lnTo>
                <a:lnTo>
                  <a:pt x="583567" y="808934"/>
                </a:lnTo>
                <a:lnTo>
                  <a:pt x="542330" y="845062"/>
                </a:lnTo>
                <a:lnTo>
                  <a:pt x="497872" y="880983"/>
                </a:lnTo>
                <a:lnTo>
                  <a:pt x="451087" y="916446"/>
                </a:lnTo>
                <a:lnTo>
                  <a:pt x="402867" y="951196"/>
                </a:lnTo>
                <a:lnTo>
                  <a:pt x="354106" y="984983"/>
                </a:lnTo>
                <a:lnTo>
                  <a:pt x="305697" y="1017552"/>
                </a:lnTo>
                <a:lnTo>
                  <a:pt x="258533" y="1048652"/>
                </a:lnTo>
                <a:lnTo>
                  <a:pt x="213506" y="1078030"/>
                </a:lnTo>
                <a:lnTo>
                  <a:pt x="171509" y="1105433"/>
                </a:lnTo>
                <a:lnTo>
                  <a:pt x="133436" y="1130608"/>
                </a:lnTo>
                <a:lnTo>
                  <a:pt x="100180" y="1153304"/>
                </a:lnTo>
                <a:lnTo>
                  <a:pt x="72633" y="1173266"/>
                </a:lnTo>
                <a:lnTo>
                  <a:pt x="51689" y="1190243"/>
                </a:lnTo>
              </a:path>
            </a:pathLst>
          </a:custGeom>
          <a:ln w="19812">
            <a:solidFill>
              <a:srgbClr val="000000"/>
            </a:solidFill>
          </a:ln>
        </p:spPr>
        <p:txBody>
          <a:bodyPr wrap="square" lIns="0" tIns="0" rIns="0" bIns="0" rtlCol="0"/>
          <a:lstStyle/>
          <a:p>
            <a:endParaRPr/>
          </a:p>
        </p:txBody>
      </p:sp>
      <p:sp>
        <p:nvSpPr>
          <p:cNvPr id="20" name="object 20"/>
          <p:cNvSpPr txBox="1"/>
          <p:nvPr/>
        </p:nvSpPr>
        <p:spPr>
          <a:xfrm>
            <a:off x="3440048" y="4430648"/>
            <a:ext cx="2477135" cy="269240"/>
          </a:xfrm>
          <a:prstGeom prst="rect">
            <a:avLst/>
          </a:prstGeom>
        </p:spPr>
        <p:txBody>
          <a:bodyPr vert="horz" wrap="square" lIns="0" tIns="12065" rIns="0" bIns="0" rtlCol="0">
            <a:spAutoFit/>
          </a:bodyPr>
          <a:lstStyle/>
          <a:p>
            <a:pPr marL="12700">
              <a:lnSpc>
                <a:spcPct val="100000"/>
              </a:lnSpc>
              <a:spcBef>
                <a:spcPts val="95"/>
              </a:spcBef>
            </a:pPr>
            <a:r>
              <a:rPr sz="1600" b="1" spc="-5" dirty="0">
                <a:latin typeface="Arial"/>
                <a:cs typeface="Arial"/>
              </a:rPr>
              <a:t>( Non-address side </a:t>
            </a:r>
            <a:r>
              <a:rPr sz="1600" b="1" spc="-15" dirty="0">
                <a:latin typeface="Arial"/>
                <a:cs typeface="Arial"/>
              </a:rPr>
              <a:t>view</a:t>
            </a:r>
            <a:r>
              <a:rPr sz="1600" b="1" spc="45" dirty="0">
                <a:latin typeface="Arial"/>
                <a:cs typeface="Arial"/>
              </a:rPr>
              <a:t> </a:t>
            </a:r>
            <a:r>
              <a:rPr sz="1600" b="1" spc="-5" dirty="0">
                <a:latin typeface="Arial"/>
                <a:cs typeface="Arial"/>
              </a:rPr>
              <a:t>)</a:t>
            </a:r>
            <a:endParaRPr sz="1600" dirty="0">
              <a:latin typeface="Arial"/>
              <a:cs typeface="Arial"/>
            </a:endParaRPr>
          </a:p>
        </p:txBody>
      </p:sp>
      <p:sp>
        <p:nvSpPr>
          <p:cNvPr id="21" name="object 21"/>
          <p:cNvSpPr/>
          <p:nvPr/>
        </p:nvSpPr>
        <p:spPr>
          <a:xfrm>
            <a:off x="1282446" y="4411979"/>
            <a:ext cx="2019300" cy="132715"/>
          </a:xfrm>
          <a:custGeom>
            <a:avLst/>
            <a:gdLst/>
            <a:ahLst/>
            <a:cxnLst/>
            <a:rect l="l" t="t" r="r" b="b"/>
            <a:pathLst>
              <a:path w="2019300" h="132714">
                <a:moveTo>
                  <a:pt x="132587" y="0"/>
                </a:moveTo>
                <a:lnTo>
                  <a:pt x="0" y="66294"/>
                </a:lnTo>
                <a:lnTo>
                  <a:pt x="132587" y="132588"/>
                </a:lnTo>
                <a:lnTo>
                  <a:pt x="132587" y="88392"/>
                </a:lnTo>
                <a:lnTo>
                  <a:pt x="110490" y="88392"/>
                </a:lnTo>
                <a:lnTo>
                  <a:pt x="110490" y="44196"/>
                </a:lnTo>
                <a:lnTo>
                  <a:pt x="132587" y="44196"/>
                </a:lnTo>
                <a:lnTo>
                  <a:pt x="132587" y="0"/>
                </a:lnTo>
                <a:close/>
              </a:path>
              <a:path w="2019300" h="132714">
                <a:moveTo>
                  <a:pt x="132587" y="44196"/>
                </a:moveTo>
                <a:lnTo>
                  <a:pt x="110490" y="44196"/>
                </a:lnTo>
                <a:lnTo>
                  <a:pt x="110490" y="88392"/>
                </a:lnTo>
                <a:lnTo>
                  <a:pt x="132587" y="88392"/>
                </a:lnTo>
                <a:lnTo>
                  <a:pt x="132587" y="44196"/>
                </a:lnTo>
                <a:close/>
              </a:path>
              <a:path w="2019300" h="132714">
                <a:moveTo>
                  <a:pt x="2019300" y="44196"/>
                </a:moveTo>
                <a:lnTo>
                  <a:pt x="132587" y="44196"/>
                </a:lnTo>
                <a:lnTo>
                  <a:pt x="132587" y="88392"/>
                </a:lnTo>
                <a:lnTo>
                  <a:pt x="2019300" y="88392"/>
                </a:lnTo>
                <a:lnTo>
                  <a:pt x="2019300" y="44196"/>
                </a:lnTo>
                <a:close/>
              </a:path>
            </a:pathLst>
          </a:custGeom>
          <a:solidFill>
            <a:srgbClr val="000000"/>
          </a:solidFill>
        </p:spPr>
        <p:txBody>
          <a:bodyPr wrap="square" lIns="0" tIns="0" rIns="0" bIns="0" rtlCol="0"/>
          <a:lstStyle/>
          <a:p>
            <a:endParaRPr/>
          </a:p>
        </p:txBody>
      </p:sp>
      <p:sp>
        <p:nvSpPr>
          <p:cNvPr id="22" name="object 22"/>
          <p:cNvSpPr txBox="1"/>
          <p:nvPr/>
        </p:nvSpPr>
        <p:spPr>
          <a:xfrm>
            <a:off x="1545716" y="4526026"/>
            <a:ext cx="1503680" cy="239395"/>
          </a:xfrm>
          <a:prstGeom prst="rect">
            <a:avLst/>
          </a:prstGeom>
        </p:spPr>
        <p:txBody>
          <a:bodyPr vert="horz" wrap="square" lIns="0" tIns="12700" rIns="0" bIns="0" rtlCol="0">
            <a:spAutoFit/>
          </a:bodyPr>
          <a:lstStyle/>
          <a:p>
            <a:pPr marL="12700">
              <a:lnSpc>
                <a:spcPct val="100000"/>
              </a:lnSpc>
              <a:spcBef>
                <a:spcPts val="100"/>
              </a:spcBef>
            </a:pPr>
            <a:r>
              <a:rPr sz="1400" b="1" spc="-5" dirty="0">
                <a:latin typeface="Arial"/>
                <a:cs typeface="Arial"/>
              </a:rPr>
              <a:t>Lead Edge on</a:t>
            </a:r>
            <a:r>
              <a:rPr sz="1400" b="1" spc="-90" dirty="0">
                <a:latin typeface="Arial"/>
                <a:cs typeface="Arial"/>
              </a:rPr>
              <a:t> </a:t>
            </a:r>
            <a:r>
              <a:rPr sz="1400" b="1" dirty="0">
                <a:latin typeface="Arial"/>
                <a:cs typeface="Arial"/>
              </a:rPr>
              <a:t>left</a:t>
            </a:r>
            <a:endParaRPr sz="1400" dirty="0">
              <a:latin typeface="Arial"/>
              <a:cs typeface="Arial"/>
            </a:endParaRPr>
          </a:p>
        </p:txBody>
      </p:sp>
      <p:sp>
        <p:nvSpPr>
          <p:cNvPr id="23" name="object 23"/>
          <p:cNvSpPr/>
          <p:nvPr/>
        </p:nvSpPr>
        <p:spPr>
          <a:xfrm>
            <a:off x="6026658" y="4407408"/>
            <a:ext cx="1931035" cy="132715"/>
          </a:xfrm>
          <a:custGeom>
            <a:avLst/>
            <a:gdLst/>
            <a:ahLst/>
            <a:cxnLst/>
            <a:rect l="l" t="t" r="r" b="b"/>
            <a:pathLst>
              <a:path w="1931034" h="132714">
                <a:moveTo>
                  <a:pt x="1798319" y="0"/>
                </a:moveTo>
                <a:lnTo>
                  <a:pt x="1798319" y="132588"/>
                </a:lnTo>
                <a:lnTo>
                  <a:pt x="1886712" y="88392"/>
                </a:lnTo>
                <a:lnTo>
                  <a:pt x="1820417" y="88392"/>
                </a:lnTo>
                <a:lnTo>
                  <a:pt x="1820417" y="44196"/>
                </a:lnTo>
                <a:lnTo>
                  <a:pt x="1886712" y="44196"/>
                </a:lnTo>
                <a:lnTo>
                  <a:pt x="1798319" y="0"/>
                </a:lnTo>
                <a:close/>
              </a:path>
              <a:path w="1931034" h="132714">
                <a:moveTo>
                  <a:pt x="1798319" y="44196"/>
                </a:moveTo>
                <a:lnTo>
                  <a:pt x="0" y="44196"/>
                </a:lnTo>
                <a:lnTo>
                  <a:pt x="0" y="88392"/>
                </a:lnTo>
                <a:lnTo>
                  <a:pt x="1798319" y="88392"/>
                </a:lnTo>
                <a:lnTo>
                  <a:pt x="1798319" y="44196"/>
                </a:lnTo>
                <a:close/>
              </a:path>
              <a:path w="1931034" h="132714">
                <a:moveTo>
                  <a:pt x="1886712" y="44196"/>
                </a:moveTo>
                <a:lnTo>
                  <a:pt x="1820417" y="44196"/>
                </a:lnTo>
                <a:lnTo>
                  <a:pt x="1820417" y="88392"/>
                </a:lnTo>
                <a:lnTo>
                  <a:pt x="1886712" y="88392"/>
                </a:lnTo>
                <a:lnTo>
                  <a:pt x="1930908" y="66294"/>
                </a:lnTo>
                <a:lnTo>
                  <a:pt x="1886712" y="44196"/>
                </a:lnTo>
                <a:close/>
              </a:path>
            </a:pathLst>
          </a:custGeom>
          <a:solidFill>
            <a:srgbClr val="000000"/>
          </a:solidFill>
        </p:spPr>
        <p:txBody>
          <a:bodyPr wrap="square" lIns="0" tIns="0" rIns="0" bIns="0" rtlCol="0"/>
          <a:lstStyle/>
          <a:p>
            <a:endParaRPr/>
          </a:p>
        </p:txBody>
      </p:sp>
      <p:sp>
        <p:nvSpPr>
          <p:cNvPr id="24" name="object 24"/>
          <p:cNvSpPr txBox="1"/>
          <p:nvPr/>
        </p:nvSpPr>
        <p:spPr>
          <a:xfrm>
            <a:off x="6126226" y="4534027"/>
            <a:ext cx="1582420" cy="239395"/>
          </a:xfrm>
          <a:prstGeom prst="rect">
            <a:avLst/>
          </a:prstGeom>
        </p:spPr>
        <p:txBody>
          <a:bodyPr vert="horz" wrap="square" lIns="0" tIns="12700" rIns="0" bIns="0" rtlCol="0">
            <a:spAutoFit/>
          </a:bodyPr>
          <a:lstStyle/>
          <a:p>
            <a:pPr marL="12700">
              <a:lnSpc>
                <a:spcPct val="100000"/>
              </a:lnSpc>
              <a:spcBef>
                <a:spcPts val="100"/>
              </a:spcBef>
            </a:pPr>
            <a:r>
              <a:rPr sz="1400" b="1" spc="-15" dirty="0">
                <a:latin typeface="Arial"/>
                <a:cs typeface="Arial"/>
              </a:rPr>
              <a:t>Trail </a:t>
            </a:r>
            <a:r>
              <a:rPr sz="1400" b="1" spc="-5" dirty="0">
                <a:latin typeface="Arial"/>
                <a:cs typeface="Arial"/>
              </a:rPr>
              <a:t>Edge on</a:t>
            </a:r>
            <a:r>
              <a:rPr sz="1400" b="1" spc="-105" dirty="0">
                <a:latin typeface="Arial"/>
                <a:cs typeface="Arial"/>
              </a:rPr>
              <a:t> </a:t>
            </a:r>
            <a:r>
              <a:rPr sz="1400" b="1" spc="-5" dirty="0">
                <a:latin typeface="Arial"/>
                <a:cs typeface="Arial"/>
              </a:rPr>
              <a:t>right</a:t>
            </a:r>
            <a:endParaRPr sz="1400" dirty="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215767" y="402082"/>
            <a:ext cx="5393690" cy="1001394"/>
          </a:xfrm>
          <a:prstGeom prst="rect">
            <a:avLst/>
          </a:prstGeom>
        </p:spPr>
        <p:txBody>
          <a:bodyPr vert="horz" wrap="square" lIns="0" tIns="13335" rIns="0" bIns="0" rtlCol="0">
            <a:spAutoFit/>
          </a:bodyPr>
          <a:lstStyle/>
          <a:p>
            <a:pPr marL="12700">
              <a:lnSpc>
                <a:spcPct val="100000"/>
              </a:lnSpc>
              <a:spcBef>
                <a:spcPts val="105"/>
              </a:spcBef>
            </a:pPr>
            <a:r>
              <a:rPr dirty="0"/>
              <a:t>Optional Design Elements</a:t>
            </a:r>
            <a:r>
              <a:rPr spc="-175" dirty="0"/>
              <a:t> </a:t>
            </a:r>
            <a:r>
              <a:rPr dirty="0"/>
              <a:t>–</a:t>
            </a:r>
          </a:p>
          <a:p>
            <a:pPr marL="2917190">
              <a:lnSpc>
                <a:spcPct val="100000"/>
              </a:lnSpc>
            </a:pPr>
            <a:r>
              <a:rPr dirty="0"/>
              <a:t>Attachm</a:t>
            </a:r>
            <a:r>
              <a:rPr spc="-10" dirty="0"/>
              <a:t>e</a:t>
            </a:r>
            <a:r>
              <a:rPr dirty="0"/>
              <a:t>nts</a:t>
            </a:r>
          </a:p>
        </p:txBody>
      </p:sp>
      <p:sp>
        <p:nvSpPr>
          <p:cNvPr id="4" name="object 4"/>
          <p:cNvSpPr txBox="1"/>
          <p:nvPr/>
        </p:nvSpPr>
        <p:spPr>
          <a:xfrm>
            <a:off x="417322" y="1501196"/>
            <a:ext cx="8192135" cy="2987421"/>
          </a:xfrm>
          <a:prstGeom prst="rect">
            <a:avLst/>
          </a:prstGeom>
        </p:spPr>
        <p:txBody>
          <a:bodyPr vert="horz" wrap="square" lIns="0" tIns="12700" rIns="0" bIns="0" rtlCol="0">
            <a:spAutoFit/>
          </a:bodyPr>
          <a:lstStyle/>
          <a:p>
            <a:pPr marL="12700" marR="5080">
              <a:lnSpc>
                <a:spcPct val="110000"/>
              </a:lnSpc>
              <a:spcBef>
                <a:spcPts val="100"/>
              </a:spcBef>
            </a:pPr>
            <a:r>
              <a:rPr sz="2000" b="1" dirty="0">
                <a:latin typeface="Arial"/>
                <a:cs typeface="Arial"/>
              </a:rPr>
              <a:t>Outside </a:t>
            </a:r>
            <a:r>
              <a:rPr sz="2000" b="1" spc="-5" dirty="0">
                <a:latin typeface="Arial"/>
                <a:cs typeface="Arial"/>
              </a:rPr>
              <a:t>attachments </a:t>
            </a:r>
            <a:r>
              <a:rPr sz="2000" dirty="0">
                <a:latin typeface="Arial"/>
                <a:cs typeface="Arial"/>
              </a:rPr>
              <a:t>must </a:t>
            </a:r>
            <a:r>
              <a:rPr sz="2000" spc="-5" dirty="0">
                <a:latin typeface="Arial"/>
                <a:cs typeface="Arial"/>
              </a:rPr>
              <a:t>be secured based on </a:t>
            </a:r>
            <a:r>
              <a:rPr sz="2000" dirty="0">
                <a:latin typeface="Arial"/>
                <a:cs typeface="Arial"/>
              </a:rPr>
              <a:t>DMM</a:t>
            </a:r>
            <a:r>
              <a:rPr lang="en-US" sz="2000" dirty="0">
                <a:latin typeface="Arial"/>
                <a:cs typeface="Arial"/>
              </a:rPr>
              <a:t> </a:t>
            </a:r>
            <a:r>
              <a:rPr sz="2000" spc="-5" dirty="0">
                <a:latin typeface="Arial"/>
                <a:cs typeface="Arial"/>
              </a:rPr>
              <a:t>201.3.13.</a:t>
            </a:r>
            <a:br>
              <a:rPr lang="en-US" sz="2000" spc="-5" dirty="0">
                <a:latin typeface="Arial"/>
                <a:cs typeface="Arial"/>
              </a:rPr>
            </a:br>
            <a:endParaRPr sz="2000" dirty="0">
              <a:latin typeface="Arial"/>
              <a:cs typeface="Arial"/>
            </a:endParaRPr>
          </a:p>
          <a:p>
            <a:pPr marL="12700">
              <a:lnSpc>
                <a:spcPct val="100000"/>
              </a:lnSpc>
              <a:spcBef>
                <a:spcPts val="860"/>
              </a:spcBef>
            </a:pPr>
            <a:r>
              <a:rPr sz="2000" b="1" dirty="0">
                <a:latin typeface="Arial"/>
                <a:cs typeface="Arial"/>
              </a:rPr>
              <a:t>Internal </a:t>
            </a:r>
            <a:r>
              <a:rPr sz="2000" b="1" spc="-5" dirty="0">
                <a:latin typeface="Arial"/>
                <a:cs typeface="Arial"/>
              </a:rPr>
              <a:t>attachments </a:t>
            </a:r>
            <a:endParaRPr sz="2000" dirty="0">
              <a:latin typeface="Arial"/>
              <a:cs typeface="Arial"/>
            </a:endParaRPr>
          </a:p>
          <a:p>
            <a:pPr marL="756285" indent="-286385">
              <a:lnSpc>
                <a:spcPct val="100000"/>
              </a:lnSpc>
              <a:spcBef>
                <a:spcPts val="830"/>
              </a:spcBef>
              <a:buClr>
                <a:srgbClr val="080800"/>
              </a:buClr>
              <a:buSzPct val="75000"/>
              <a:buFont typeface="Wingdings"/>
              <a:buChar char=""/>
              <a:tabLst>
                <a:tab pos="756285" algn="l"/>
                <a:tab pos="756920" algn="l"/>
              </a:tabLst>
            </a:pPr>
            <a:r>
              <a:rPr lang="en-US" sz="2000" dirty="0">
                <a:latin typeface="Arial"/>
                <a:cs typeface="Arial"/>
              </a:rPr>
              <a:t>Must </a:t>
            </a:r>
            <a:r>
              <a:rPr lang="en-US" sz="2000" spc="-10" dirty="0">
                <a:latin typeface="Arial"/>
                <a:cs typeface="Arial"/>
              </a:rPr>
              <a:t>be </a:t>
            </a:r>
            <a:r>
              <a:rPr lang="en-US" sz="2000" spc="-5" dirty="0">
                <a:latin typeface="Arial"/>
                <a:cs typeface="Arial"/>
              </a:rPr>
              <a:t>secured </a:t>
            </a:r>
            <a:r>
              <a:rPr lang="en-US" sz="2000" dirty="0">
                <a:latin typeface="Arial"/>
                <a:cs typeface="Arial"/>
              </a:rPr>
              <a:t>to </a:t>
            </a:r>
            <a:r>
              <a:rPr lang="en-US" sz="2000" spc="-5" dirty="0">
                <a:latin typeface="Arial"/>
                <a:cs typeface="Arial"/>
              </a:rPr>
              <a:t>panel at least 1/2 inch from any edge</a:t>
            </a:r>
          </a:p>
          <a:p>
            <a:pPr marL="756285" indent="-286385">
              <a:lnSpc>
                <a:spcPct val="100000"/>
              </a:lnSpc>
              <a:spcBef>
                <a:spcPts val="830"/>
              </a:spcBef>
              <a:buClr>
                <a:srgbClr val="080800"/>
              </a:buClr>
              <a:buSzPct val="75000"/>
              <a:buFont typeface="Wingdings"/>
              <a:buChar char=""/>
              <a:tabLst>
                <a:tab pos="756285" algn="l"/>
                <a:tab pos="756920" algn="l"/>
              </a:tabLst>
            </a:pPr>
            <a:r>
              <a:rPr lang="en-US" sz="2000" spc="-5" dirty="0">
                <a:latin typeface="Arial"/>
                <a:cs typeface="Arial"/>
              </a:rPr>
              <a:t>Multiple attachments must be nearly uniform in</a:t>
            </a:r>
            <a:r>
              <a:rPr lang="en-US" sz="2000" spc="120" dirty="0">
                <a:latin typeface="Arial"/>
                <a:cs typeface="Arial"/>
              </a:rPr>
              <a:t> </a:t>
            </a:r>
            <a:r>
              <a:rPr lang="en-US" sz="2000" spc="-5" dirty="0">
                <a:latin typeface="Arial"/>
                <a:cs typeface="Arial"/>
              </a:rPr>
              <a:t>thickness</a:t>
            </a:r>
            <a:endParaRPr sz="2000" dirty="0">
              <a:latin typeface="Arial"/>
              <a:cs typeface="Arial"/>
            </a:endParaRPr>
          </a:p>
          <a:p>
            <a:pPr marL="756285" marR="364490" indent="-286385">
              <a:lnSpc>
                <a:spcPct val="110000"/>
              </a:lnSpc>
              <a:spcBef>
                <a:spcPts val="525"/>
              </a:spcBef>
              <a:buClr>
                <a:srgbClr val="080800"/>
              </a:buClr>
              <a:buSzPct val="75000"/>
              <a:buFont typeface="Wingdings"/>
              <a:buChar char=""/>
              <a:tabLst>
                <a:tab pos="756285" algn="l"/>
                <a:tab pos="756920" algn="l"/>
              </a:tabLst>
            </a:pPr>
            <a:r>
              <a:rPr sz="2000" spc="-5" dirty="0">
                <a:latin typeface="Arial"/>
                <a:cs typeface="Arial"/>
              </a:rPr>
              <a:t>When multiple attachments are secured on separate panels,  combined thickness is applied to maximum allowed </a:t>
            </a:r>
            <a:r>
              <a:rPr sz="2000" dirty="0">
                <a:latin typeface="Arial"/>
                <a:cs typeface="Arial"/>
              </a:rPr>
              <a:t>if </a:t>
            </a:r>
            <a:r>
              <a:rPr sz="2000" spc="-5" dirty="0">
                <a:latin typeface="Arial"/>
                <a:cs typeface="Arial"/>
              </a:rPr>
              <a:t>those  attachments align</a:t>
            </a:r>
            <a:r>
              <a:rPr sz="2000" spc="10" dirty="0">
                <a:latin typeface="Arial"/>
                <a:cs typeface="Arial"/>
              </a:rPr>
              <a:t> </a:t>
            </a:r>
            <a:r>
              <a:rPr sz="2000" dirty="0">
                <a:latin typeface="Arial"/>
                <a:cs typeface="Arial"/>
              </a:rPr>
              <a:t>stacked.</a:t>
            </a:r>
          </a:p>
        </p:txBody>
      </p:sp>
      <p:sp>
        <p:nvSpPr>
          <p:cNvPr id="5" name="object 5"/>
          <p:cNvSpPr txBox="1"/>
          <p:nvPr/>
        </p:nvSpPr>
        <p:spPr>
          <a:xfrm>
            <a:off x="838200" y="5498693"/>
            <a:ext cx="7771257" cy="663708"/>
          </a:xfrm>
          <a:prstGeom prst="rect">
            <a:avLst/>
          </a:prstGeom>
        </p:spPr>
        <p:txBody>
          <a:bodyPr vert="horz" wrap="square" lIns="0" tIns="12700" rIns="0" bIns="0" rtlCol="0">
            <a:spAutoFit/>
          </a:bodyPr>
          <a:lstStyle/>
          <a:p>
            <a:pPr marL="299085" marR="5080" indent="-286385">
              <a:lnSpc>
                <a:spcPct val="110000"/>
              </a:lnSpc>
              <a:spcBef>
                <a:spcPts val="100"/>
              </a:spcBef>
              <a:buClr>
                <a:srgbClr val="080800"/>
              </a:buClr>
              <a:buSzPct val="75000"/>
              <a:buFont typeface="Wingdings"/>
              <a:buChar char=""/>
              <a:tabLst>
                <a:tab pos="299085" algn="l"/>
                <a:tab pos="299720" algn="l"/>
              </a:tabLst>
            </a:pPr>
            <a:r>
              <a:rPr sz="2000" spc="-5" dirty="0">
                <a:latin typeface="Arial"/>
                <a:cs typeface="Arial"/>
              </a:rPr>
              <a:t>Where multiple attachments are placed adjacent across panel(s),  </a:t>
            </a:r>
            <a:r>
              <a:rPr sz="2000" dirty="0">
                <a:latin typeface="Arial"/>
                <a:cs typeface="Arial"/>
              </a:rPr>
              <a:t>thickest </a:t>
            </a:r>
            <a:r>
              <a:rPr sz="2000" spc="-5" dirty="0">
                <a:latin typeface="Arial"/>
                <a:cs typeface="Arial"/>
              </a:rPr>
              <a:t>attachment applies to maximum</a:t>
            </a:r>
            <a:r>
              <a:rPr sz="2000" spc="60" dirty="0">
                <a:latin typeface="Arial"/>
                <a:cs typeface="Arial"/>
              </a:rPr>
              <a:t> </a:t>
            </a:r>
            <a:r>
              <a:rPr sz="2000" spc="-5" dirty="0">
                <a:latin typeface="Arial"/>
                <a:cs typeface="Arial"/>
              </a:rPr>
              <a:t>allowed</a:t>
            </a:r>
            <a:endParaRPr sz="2000" dirty="0">
              <a:latin typeface="Arial"/>
              <a:cs typeface="Arial"/>
            </a:endParaRPr>
          </a:p>
        </p:txBody>
      </p:sp>
      <p:sp>
        <p:nvSpPr>
          <p:cNvPr id="6" name="object 6"/>
          <p:cNvSpPr/>
          <p:nvPr/>
        </p:nvSpPr>
        <p:spPr>
          <a:xfrm>
            <a:off x="5276342" y="5170307"/>
            <a:ext cx="1200785" cy="7620"/>
          </a:xfrm>
          <a:custGeom>
            <a:avLst/>
            <a:gdLst/>
            <a:ahLst/>
            <a:cxnLst/>
            <a:rect l="l" t="t" r="r" b="b"/>
            <a:pathLst>
              <a:path w="1200784" h="7620">
                <a:moveTo>
                  <a:pt x="0" y="7366"/>
                </a:moveTo>
                <a:lnTo>
                  <a:pt x="1200277" y="0"/>
                </a:lnTo>
              </a:path>
            </a:pathLst>
          </a:custGeom>
          <a:ln w="50800">
            <a:solidFill>
              <a:srgbClr val="800000"/>
            </a:solidFill>
          </a:ln>
        </p:spPr>
        <p:txBody>
          <a:bodyPr wrap="square" lIns="0" tIns="0" rIns="0" bIns="0" rtlCol="0"/>
          <a:lstStyle/>
          <a:p>
            <a:endParaRPr/>
          </a:p>
        </p:txBody>
      </p:sp>
      <p:sp>
        <p:nvSpPr>
          <p:cNvPr id="7" name="object 7"/>
          <p:cNvSpPr/>
          <p:nvPr/>
        </p:nvSpPr>
        <p:spPr>
          <a:xfrm>
            <a:off x="5239264" y="4692705"/>
            <a:ext cx="1200785" cy="299413"/>
          </a:xfrm>
          <a:custGeom>
            <a:avLst/>
            <a:gdLst/>
            <a:ahLst/>
            <a:cxnLst/>
            <a:rect l="l" t="t" r="r" b="b"/>
            <a:pathLst>
              <a:path w="1119504" h="393064">
                <a:moveTo>
                  <a:pt x="0" y="392811"/>
                </a:moveTo>
                <a:lnTo>
                  <a:pt x="1119124" y="0"/>
                </a:lnTo>
              </a:path>
            </a:pathLst>
          </a:custGeom>
          <a:ln w="50800">
            <a:solidFill>
              <a:srgbClr val="800000"/>
            </a:solidFill>
          </a:ln>
        </p:spPr>
        <p:txBody>
          <a:bodyPr wrap="square" lIns="0" tIns="0" rIns="0" bIns="0" rtlCol="0"/>
          <a:lstStyle/>
          <a:p>
            <a:endParaRPr/>
          </a:p>
        </p:txBody>
      </p:sp>
      <p:sp>
        <p:nvSpPr>
          <p:cNvPr id="8" name="object 8"/>
          <p:cNvSpPr/>
          <p:nvPr/>
        </p:nvSpPr>
        <p:spPr>
          <a:xfrm>
            <a:off x="4272726" y="4572000"/>
            <a:ext cx="2520126" cy="619391"/>
          </a:xfrm>
          <a:custGeom>
            <a:avLst/>
            <a:gdLst/>
            <a:ahLst/>
            <a:cxnLst/>
            <a:rect l="l" t="t" r="r" b="b"/>
            <a:pathLst>
              <a:path w="2554604" h="931545">
                <a:moveTo>
                  <a:pt x="2554224" y="0"/>
                </a:moveTo>
                <a:lnTo>
                  <a:pt x="0" y="931418"/>
                </a:lnTo>
              </a:path>
            </a:pathLst>
          </a:custGeom>
          <a:ln w="25399">
            <a:solidFill>
              <a:srgbClr val="000000"/>
            </a:solidFill>
          </a:ln>
        </p:spPr>
        <p:txBody>
          <a:bodyPr wrap="square" lIns="0" tIns="0" rIns="0" bIns="0" rtlCol="0"/>
          <a:lstStyle/>
          <a:p>
            <a:endParaRPr/>
          </a:p>
        </p:txBody>
      </p:sp>
      <p:sp>
        <p:nvSpPr>
          <p:cNvPr id="9" name="object 9"/>
          <p:cNvSpPr/>
          <p:nvPr/>
        </p:nvSpPr>
        <p:spPr>
          <a:xfrm>
            <a:off x="4267200" y="5204855"/>
            <a:ext cx="2671445" cy="2540"/>
          </a:xfrm>
          <a:custGeom>
            <a:avLst/>
            <a:gdLst/>
            <a:ahLst/>
            <a:cxnLst/>
            <a:rect l="l" t="t" r="r" b="b"/>
            <a:pathLst>
              <a:path w="2671445" h="2539">
                <a:moveTo>
                  <a:pt x="2670937" y="2539"/>
                </a:moveTo>
                <a:lnTo>
                  <a:pt x="0" y="0"/>
                </a:lnTo>
              </a:path>
            </a:pathLst>
          </a:custGeom>
          <a:ln w="25400">
            <a:solidFill>
              <a:srgbClr val="000000"/>
            </a:solidFill>
          </a:ln>
        </p:spPr>
        <p:txBody>
          <a:bodyPr wrap="square" lIns="0" tIns="0" rIns="0" bIns="0" rtlCol="0"/>
          <a:lstStyle/>
          <a:p>
            <a:endParaRPr/>
          </a:p>
        </p:txBody>
      </p:sp>
      <p:sp>
        <p:nvSpPr>
          <p:cNvPr id="10" name="object 10"/>
          <p:cNvSpPr/>
          <p:nvPr/>
        </p:nvSpPr>
        <p:spPr>
          <a:xfrm flipV="1">
            <a:off x="4419734" y="6597546"/>
            <a:ext cx="1061911" cy="45719"/>
          </a:xfrm>
          <a:custGeom>
            <a:avLst/>
            <a:gdLst/>
            <a:ahLst/>
            <a:cxnLst/>
            <a:rect l="l" t="t" r="r" b="b"/>
            <a:pathLst>
              <a:path w="1270000">
                <a:moveTo>
                  <a:pt x="0" y="0"/>
                </a:moveTo>
                <a:lnTo>
                  <a:pt x="1269491" y="0"/>
                </a:lnTo>
              </a:path>
            </a:pathLst>
          </a:custGeom>
          <a:ln w="50292">
            <a:solidFill>
              <a:srgbClr val="006600"/>
            </a:solidFill>
          </a:ln>
        </p:spPr>
        <p:txBody>
          <a:bodyPr wrap="square" lIns="0" tIns="0" rIns="0" bIns="0" rtlCol="0"/>
          <a:lstStyle/>
          <a:p>
            <a:endParaRPr/>
          </a:p>
        </p:txBody>
      </p:sp>
      <p:sp>
        <p:nvSpPr>
          <p:cNvPr id="11" name="object 11"/>
          <p:cNvSpPr/>
          <p:nvPr/>
        </p:nvSpPr>
        <p:spPr>
          <a:xfrm>
            <a:off x="5582241" y="6626398"/>
            <a:ext cx="1061911" cy="59869"/>
          </a:xfrm>
          <a:custGeom>
            <a:avLst/>
            <a:gdLst/>
            <a:ahLst/>
            <a:cxnLst/>
            <a:rect l="l" t="t" r="r" b="b"/>
            <a:pathLst>
              <a:path w="1270000">
                <a:moveTo>
                  <a:pt x="0" y="0"/>
                </a:moveTo>
                <a:lnTo>
                  <a:pt x="1269491" y="0"/>
                </a:lnTo>
              </a:path>
            </a:pathLst>
          </a:custGeom>
          <a:ln w="102107">
            <a:solidFill>
              <a:srgbClr val="006600"/>
            </a:solidFill>
          </a:ln>
        </p:spPr>
        <p:txBody>
          <a:bodyPr wrap="square" lIns="0" tIns="0" rIns="0" bIns="0" rtlCol="0"/>
          <a:lstStyle/>
          <a:p>
            <a:endParaRPr/>
          </a:p>
        </p:txBody>
      </p:sp>
      <p:sp>
        <p:nvSpPr>
          <p:cNvPr id="12" name="object 12"/>
          <p:cNvSpPr/>
          <p:nvPr/>
        </p:nvSpPr>
        <p:spPr>
          <a:xfrm rot="60000" flipV="1">
            <a:off x="4114984" y="6673066"/>
            <a:ext cx="2834640" cy="45719"/>
          </a:xfrm>
          <a:custGeom>
            <a:avLst/>
            <a:gdLst/>
            <a:ahLst/>
            <a:cxnLst/>
            <a:rect l="l" t="t" r="r" b="b"/>
            <a:pathLst>
              <a:path w="3848100" h="10795">
                <a:moveTo>
                  <a:pt x="0" y="0"/>
                </a:moveTo>
                <a:lnTo>
                  <a:pt x="3848100" y="10667"/>
                </a:lnTo>
              </a:path>
            </a:pathLst>
          </a:custGeom>
          <a:ln w="38100">
            <a:solidFill>
              <a:srgbClr val="000000"/>
            </a:solidFill>
          </a:ln>
        </p:spPr>
        <p:txBody>
          <a:bodyPr wrap="square" lIns="0" tIns="0" rIns="0" bIns="0" rtlCol="0"/>
          <a:lstStyle/>
          <a:p>
            <a:endParaRPr/>
          </a:p>
        </p:txBody>
      </p:sp>
      <p:sp>
        <p:nvSpPr>
          <p:cNvPr id="13" name="object 13"/>
          <p:cNvSpPr/>
          <p:nvPr/>
        </p:nvSpPr>
        <p:spPr>
          <a:xfrm>
            <a:off x="4115235" y="6096000"/>
            <a:ext cx="2748458" cy="562979"/>
          </a:xfrm>
          <a:custGeom>
            <a:avLst/>
            <a:gdLst/>
            <a:ahLst/>
            <a:cxnLst/>
            <a:rect l="l" t="t" r="r" b="b"/>
            <a:pathLst>
              <a:path w="3721734" h="425450">
                <a:moveTo>
                  <a:pt x="0" y="425196"/>
                </a:moveTo>
                <a:lnTo>
                  <a:pt x="3721608" y="0"/>
                </a:lnTo>
              </a:path>
            </a:pathLst>
          </a:custGeom>
          <a:ln w="38100">
            <a:solidFill>
              <a:srgbClr val="000000"/>
            </a:solidFill>
          </a:ln>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215767" y="402082"/>
            <a:ext cx="5393055" cy="1001394"/>
          </a:xfrm>
          <a:prstGeom prst="rect">
            <a:avLst/>
          </a:prstGeom>
        </p:spPr>
        <p:txBody>
          <a:bodyPr vert="horz" wrap="square" lIns="0" tIns="13335" rIns="0" bIns="0" rtlCol="0">
            <a:spAutoFit/>
          </a:bodyPr>
          <a:lstStyle/>
          <a:p>
            <a:pPr marL="12700">
              <a:lnSpc>
                <a:spcPct val="100000"/>
              </a:lnSpc>
              <a:spcBef>
                <a:spcPts val="105"/>
              </a:spcBef>
            </a:pPr>
            <a:r>
              <a:rPr dirty="0"/>
              <a:t>Optional Design Elements</a:t>
            </a:r>
            <a:r>
              <a:rPr spc="-170" dirty="0"/>
              <a:t> </a:t>
            </a:r>
            <a:r>
              <a:rPr dirty="0"/>
              <a:t>–</a:t>
            </a:r>
          </a:p>
          <a:p>
            <a:pPr marL="2040889">
              <a:lnSpc>
                <a:spcPct val="100000"/>
              </a:lnSpc>
            </a:pPr>
            <a:r>
              <a:rPr dirty="0"/>
              <a:t>Die-Cut</a:t>
            </a:r>
            <a:r>
              <a:rPr spc="-90" dirty="0"/>
              <a:t> </a:t>
            </a:r>
            <a:r>
              <a:rPr spc="-5" dirty="0"/>
              <a:t>Windows</a:t>
            </a:r>
          </a:p>
        </p:txBody>
      </p:sp>
      <p:sp>
        <p:nvSpPr>
          <p:cNvPr id="4" name="object 4"/>
          <p:cNvSpPr/>
          <p:nvPr/>
        </p:nvSpPr>
        <p:spPr>
          <a:xfrm>
            <a:off x="141731" y="1557527"/>
            <a:ext cx="8942671" cy="1728216"/>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577339" y="4986528"/>
            <a:ext cx="3072384" cy="1844039"/>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1807845" y="5503570"/>
            <a:ext cx="2530475" cy="758190"/>
          </a:xfrm>
          <a:prstGeom prst="rect">
            <a:avLst/>
          </a:prstGeom>
        </p:spPr>
        <p:txBody>
          <a:bodyPr vert="horz" wrap="square" lIns="0" tIns="35560" rIns="0" bIns="0" rtlCol="0">
            <a:spAutoFit/>
          </a:bodyPr>
          <a:lstStyle/>
          <a:p>
            <a:pPr marL="12700" marR="5080" indent="5715" algn="ctr">
              <a:lnSpc>
                <a:spcPct val="91200"/>
              </a:lnSpc>
              <a:spcBef>
                <a:spcPts val="280"/>
              </a:spcBef>
            </a:pPr>
            <a:r>
              <a:rPr sz="1700" dirty="0">
                <a:latin typeface="Arial" panose="020B0604020202020204" pitchFamily="34" charset="0"/>
                <a:cs typeface="Arial" panose="020B0604020202020204" pitchFamily="34" charset="0"/>
              </a:rPr>
              <a:t>The maximum </a:t>
            </a:r>
            <a:r>
              <a:rPr sz="1700" spc="-5" dirty="0">
                <a:latin typeface="Arial" panose="020B0604020202020204" pitchFamily="34" charset="0"/>
                <a:cs typeface="Arial" panose="020B0604020202020204" pitchFamily="34" charset="0"/>
              </a:rPr>
              <a:t>window  </a:t>
            </a:r>
            <a:r>
              <a:rPr sz="1700" dirty="0">
                <a:latin typeface="Arial" panose="020B0604020202020204" pitchFamily="34" charset="0"/>
                <a:cs typeface="Arial" panose="020B0604020202020204" pitchFamily="34" charset="0"/>
              </a:rPr>
              <a:t>size </a:t>
            </a:r>
            <a:r>
              <a:rPr sz="1700" spc="-5" dirty="0">
                <a:latin typeface="Arial" panose="020B0604020202020204" pitchFamily="34" charset="0"/>
                <a:cs typeface="Arial" panose="020B0604020202020204" pitchFamily="34" charset="0"/>
              </a:rPr>
              <a:t>is </a:t>
            </a:r>
            <a:r>
              <a:rPr sz="1700" dirty="0">
                <a:latin typeface="Arial" panose="020B0604020202020204" pitchFamily="34" charset="0"/>
                <a:cs typeface="Arial" panose="020B0604020202020204" pitchFamily="34" charset="0"/>
              </a:rPr>
              <a:t>4 inches </a:t>
            </a:r>
            <a:r>
              <a:rPr sz="1700" spc="-10" dirty="0">
                <a:latin typeface="Arial" panose="020B0604020202020204" pitchFamily="34" charset="0"/>
                <a:cs typeface="Arial" panose="020B0604020202020204" pitchFamily="34" charset="0"/>
              </a:rPr>
              <a:t>long</a:t>
            </a:r>
            <a:r>
              <a:rPr sz="1700" spc="-125" dirty="0">
                <a:latin typeface="Arial" panose="020B0604020202020204" pitchFamily="34" charset="0"/>
                <a:cs typeface="Arial" panose="020B0604020202020204" pitchFamily="34" charset="0"/>
              </a:rPr>
              <a:t> </a:t>
            </a:r>
            <a:r>
              <a:rPr sz="1700" spc="-5" dirty="0">
                <a:latin typeface="Arial" panose="020B0604020202020204" pitchFamily="34" charset="0"/>
                <a:cs typeface="Arial" panose="020B0604020202020204" pitchFamily="34" charset="0"/>
              </a:rPr>
              <a:t>by  </a:t>
            </a:r>
            <a:r>
              <a:rPr sz="1700" dirty="0">
                <a:latin typeface="Arial" panose="020B0604020202020204" pitchFamily="34" charset="0"/>
                <a:cs typeface="Arial" panose="020B0604020202020204" pitchFamily="34" charset="0"/>
              </a:rPr>
              <a:t>2 </a:t>
            </a:r>
            <a:r>
              <a:rPr sz="1700" spc="-5" dirty="0">
                <a:latin typeface="Arial" panose="020B0604020202020204" pitchFamily="34" charset="0"/>
                <a:cs typeface="Arial" panose="020B0604020202020204" pitchFamily="34" charset="0"/>
              </a:rPr>
              <a:t>inches</a:t>
            </a:r>
            <a:r>
              <a:rPr sz="1700" spc="-45" dirty="0">
                <a:latin typeface="Arial" panose="020B0604020202020204" pitchFamily="34" charset="0"/>
                <a:cs typeface="Arial" panose="020B0604020202020204" pitchFamily="34" charset="0"/>
              </a:rPr>
              <a:t> </a:t>
            </a:r>
            <a:r>
              <a:rPr sz="1700" dirty="0">
                <a:latin typeface="Arial" panose="020B0604020202020204" pitchFamily="34" charset="0"/>
                <a:cs typeface="Arial" panose="020B0604020202020204" pitchFamily="34" charset="0"/>
              </a:rPr>
              <a:t>high.</a:t>
            </a:r>
          </a:p>
        </p:txBody>
      </p:sp>
      <p:sp>
        <p:nvSpPr>
          <p:cNvPr id="7" name="object 7"/>
          <p:cNvSpPr/>
          <p:nvPr/>
        </p:nvSpPr>
        <p:spPr>
          <a:xfrm>
            <a:off x="4582667" y="4986527"/>
            <a:ext cx="2953512" cy="1871471"/>
          </a:xfrm>
          <a:prstGeom prst="rect">
            <a:avLst/>
          </a:prstGeom>
          <a:blipFill>
            <a:blip r:embed="rId5" cstate="print"/>
            <a:stretch>
              <a:fillRect/>
            </a:stretch>
          </a:blipFill>
        </p:spPr>
        <p:txBody>
          <a:bodyPr wrap="square" lIns="0" tIns="0" rIns="0" bIns="0" rtlCol="0"/>
          <a:lstStyle/>
          <a:p>
            <a:endParaRPr/>
          </a:p>
        </p:txBody>
      </p:sp>
      <p:sp>
        <p:nvSpPr>
          <p:cNvPr id="8" name="object 8"/>
          <p:cNvSpPr txBox="1"/>
          <p:nvPr/>
        </p:nvSpPr>
        <p:spPr>
          <a:xfrm>
            <a:off x="535940" y="3420236"/>
            <a:ext cx="7860030" cy="2251075"/>
          </a:xfrm>
          <a:prstGeom prst="rect">
            <a:avLst/>
          </a:prstGeom>
        </p:spPr>
        <p:txBody>
          <a:bodyPr vert="horz" wrap="square" lIns="0" tIns="13335" rIns="0" bIns="0" rtlCol="0">
            <a:spAutoFit/>
          </a:bodyPr>
          <a:lstStyle/>
          <a:p>
            <a:pPr marL="355600" indent="-342900">
              <a:lnSpc>
                <a:spcPct val="100000"/>
              </a:lnSpc>
              <a:spcBef>
                <a:spcPts val="105"/>
              </a:spcBef>
              <a:buClr>
                <a:srgbClr val="0F0F00"/>
              </a:buClr>
              <a:buSzPct val="75000"/>
              <a:buFont typeface="Wingdings"/>
              <a:buChar char=""/>
              <a:tabLst>
                <a:tab pos="355600" algn="l"/>
                <a:tab pos="356235" algn="l"/>
              </a:tabLst>
            </a:pPr>
            <a:r>
              <a:rPr sz="2000" dirty="0">
                <a:latin typeface="Arial"/>
                <a:cs typeface="Arial"/>
              </a:rPr>
              <a:t>A die-cut element is a shape that is cut in paper through use of</a:t>
            </a:r>
            <a:r>
              <a:rPr sz="2000" spc="-275" dirty="0">
                <a:latin typeface="Arial"/>
                <a:cs typeface="Arial"/>
              </a:rPr>
              <a:t> </a:t>
            </a:r>
            <a:r>
              <a:rPr sz="2000" dirty="0">
                <a:latin typeface="Arial"/>
                <a:cs typeface="Arial"/>
              </a:rPr>
              <a:t>a</a:t>
            </a:r>
          </a:p>
          <a:p>
            <a:pPr marL="355600">
              <a:lnSpc>
                <a:spcPct val="100000"/>
              </a:lnSpc>
            </a:pPr>
            <a:r>
              <a:rPr sz="2000" dirty="0">
                <a:latin typeface="Arial"/>
                <a:cs typeface="Arial"/>
              </a:rPr>
              <a:t>die-cut</a:t>
            </a:r>
            <a:r>
              <a:rPr sz="2000" spc="-35" dirty="0">
                <a:latin typeface="Arial"/>
                <a:cs typeface="Arial"/>
              </a:rPr>
              <a:t> </a:t>
            </a:r>
            <a:r>
              <a:rPr sz="2000" dirty="0">
                <a:latin typeface="Arial"/>
                <a:cs typeface="Arial"/>
              </a:rPr>
              <a:t>machine</a:t>
            </a:r>
          </a:p>
          <a:p>
            <a:pPr marL="355600" marR="5080" indent="-342900">
              <a:lnSpc>
                <a:spcPct val="100000"/>
              </a:lnSpc>
              <a:spcBef>
                <a:spcPts val="480"/>
              </a:spcBef>
              <a:buClr>
                <a:srgbClr val="0F0F00"/>
              </a:buClr>
              <a:buSzPct val="75000"/>
              <a:buFont typeface="Wingdings"/>
              <a:buChar char=""/>
              <a:tabLst>
                <a:tab pos="355600" algn="l"/>
                <a:tab pos="356235" algn="l"/>
              </a:tabLst>
            </a:pPr>
            <a:r>
              <a:rPr sz="2000" b="1" dirty="0">
                <a:latin typeface="Arial"/>
                <a:cs typeface="Arial"/>
              </a:rPr>
              <a:t>Die-cut address windows </a:t>
            </a:r>
            <a:r>
              <a:rPr sz="2000" dirty="0">
                <a:latin typeface="Arial"/>
                <a:cs typeface="Arial"/>
              </a:rPr>
              <a:t>(used to convey address information)  must meet standards for window envelopes and meet the</a:t>
            </a:r>
            <a:r>
              <a:rPr sz="2000" spc="-185" dirty="0">
                <a:latin typeface="Arial"/>
                <a:cs typeface="Arial"/>
              </a:rPr>
              <a:t> </a:t>
            </a:r>
            <a:r>
              <a:rPr sz="2000" dirty="0">
                <a:latin typeface="Arial"/>
                <a:cs typeface="Arial"/>
              </a:rPr>
              <a:t>following  additional</a:t>
            </a:r>
            <a:r>
              <a:rPr sz="2000" spc="-20" dirty="0">
                <a:latin typeface="Arial"/>
                <a:cs typeface="Arial"/>
              </a:rPr>
              <a:t> </a:t>
            </a:r>
            <a:r>
              <a:rPr sz="2000" dirty="0">
                <a:latin typeface="Arial"/>
                <a:cs typeface="Arial"/>
              </a:rPr>
              <a:t>conditions:</a:t>
            </a:r>
          </a:p>
          <a:p>
            <a:pPr marL="3160395" algn="ctr">
              <a:lnSpc>
                <a:spcPts val="1950"/>
              </a:lnSpc>
              <a:spcBef>
                <a:spcPts val="1130"/>
              </a:spcBef>
            </a:pPr>
            <a:r>
              <a:rPr sz="1700" dirty="0">
                <a:latin typeface="Arial" panose="020B0604020202020204" pitchFamily="34" charset="0"/>
                <a:cs typeface="Arial" panose="020B0604020202020204" pitchFamily="34" charset="0"/>
              </a:rPr>
              <a:t>When an</a:t>
            </a:r>
            <a:r>
              <a:rPr sz="1700" spc="-30" dirty="0">
                <a:latin typeface="Arial" panose="020B0604020202020204" pitchFamily="34" charset="0"/>
                <a:cs typeface="Arial" panose="020B0604020202020204" pitchFamily="34" charset="0"/>
              </a:rPr>
              <a:t> </a:t>
            </a:r>
            <a:r>
              <a:rPr sz="1700" dirty="0">
                <a:latin typeface="Arial" panose="020B0604020202020204" pitchFamily="34" charset="0"/>
                <a:cs typeface="Arial" panose="020B0604020202020204" pitchFamily="34" charset="0"/>
              </a:rPr>
              <a:t>address</a:t>
            </a:r>
          </a:p>
          <a:p>
            <a:pPr marL="3159125" algn="ctr">
              <a:lnSpc>
                <a:spcPts val="1950"/>
              </a:lnSpc>
            </a:pPr>
            <a:r>
              <a:rPr sz="1700" spc="-5" dirty="0">
                <a:latin typeface="Arial" panose="020B0604020202020204" pitchFamily="34" charset="0"/>
                <a:cs typeface="Arial" panose="020B0604020202020204" pitchFamily="34" charset="0"/>
              </a:rPr>
              <a:t>window appears </a:t>
            </a:r>
            <a:r>
              <a:rPr sz="1700" dirty="0">
                <a:latin typeface="Arial" panose="020B0604020202020204" pitchFamily="34" charset="0"/>
                <a:cs typeface="Arial" panose="020B0604020202020204" pitchFamily="34" charset="0"/>
              </a:rPr>
              <a:t>on</a:t>
            </a:r>
            <a:r>
              <a:rPr sz="1700" spc="-25" dirty="0">
                <a:latin typeface="Arial" panose="020B0604020202020204" pitchFamily="34" charset="0"/>
                <a:cs typeface="Arial" panose="020B0604020202020204" pitchFamily="34" charset="0"/>
              </a:rPr>
              <a:t> </a:t>
            </a:r>
            <a:r>
              <a:rPr sz="1700" dirty="0">
                <a:latin typeface="Arial" panose="020B0604020202020204" pitchFamily="34" charset="0"/>
                <a:cs typeface="Arial" panose="020B0604020202020204" pitchFamily="34" charset="0"/>
              </a:rPr>
              <a:t>a</a:t>
            </a:r>
          </a:p>
        </p:txBody>
      </p:sp>
      <p:sp>
        <p:nvSpPr>
          <p:cNvPr id="9" name="object 9"/>
          <p:cNvSpPr txBox="1"/>
          <p:nvPr/>
        </p:nvSpPr>
        <p:spPr>
          <a:xfrm>
            <a:off x="4858892" y="5622137"/>
            <a:ext cx="2371090" cy="1015021"/>
          </a:xfrm>
          <a:prstGeom prst="rect">
            <a:avLst/>
          </a:prstGeom>
        </p:spPr>
        <p:txBody>
          <a:bodyPr vert="horz" wrap="square" lIns="0" tIns="40005" rIns="0" bIns="0" rtlCol="0">
            <a:spAutoFit/>
          </a:bodyPr>
          <a:lstStyle/>
          <a:p>
            <a:pPr marL="12065" marR="5080" algn="ctr">
              <a:lnSpc>
                <a:spcPts val="1860"/>
              </a:lnSpc>
              <a:spcBef>
                <a:spcPts val="315"/>
              </a:spcBef>
            </a:pPr>
            <a:r>
              <a:rPr sz="1700" spc="-5" dirty="0">
                <a:latin typeface="Arial" panose="020B0604020202020204" pitchFamily="34" charset="0"/>
                <a:cs typeface="Arial" panose="020B0604020202020204" pitchFamily="34" charset="0"/>
              </a:rPr>
              <a:t>mailpiece, </a:t>
            </a:r>
            <a:r>
              <a:rPr sz="1700" dirty="0">
                <a:latin typeface="Arial" panose="020B0604020202020204" pitchFamily="34" charset="0"/>
                <a:cs typeface="Arial" panose="020B0604020202020204" pitchFamily="34" charset="0"/>
              </a:rPr>
              <a:t>no other  </a:t>
            </a:r>
            <a:r>
              <a:rPr sz="1700" spc="-5" dirty="0">
                <a:latin typeface="Arial" panose="020B0604020202020204" pitchFamily="34" charset="0"/>
                <a:cs typeface="Arial" panose="020B0604020202020204" pitchFamily="34" charset="0"/>
              </a:rPr>
              <a:t>die-cut openings</a:t>
            </a:r>
            <a:r>
              <a:rPr sz="1700" spc="-55" dirty="0">
                <a:latin typeface="Arial" panose="020B0604020202020204" pitchFamily="34" charset="0"/>
                <a:cs typeface="Arial" panose="020B0604020202020204" pitchFamily="34" charset="0"/>
              </a:rPr>
              <a:t> </a:t>
            </a:r>
            <a:r>
              <a:rPr sz="1700" spc="-5" dirty="0">
                <a:latin typeface="Arial" panose="020B0604020202020204" pitchFamily="34" charset="0"/>
                <a:cs typeface="Arial" panose="020B0604020202020204" pitchFamily="34" charset="0"/>
              </a:rPr>
              <a:t>may  be made </a:t>
            </a:r>
            <a:r>
              <a:rPr sz="1700" dirty="0">
                <a:latin typeface="Arial" panose="020B0604020202020204" pitchFamily="34" charset="0"/>
                <a:cs typeface="Arial" panose="020B0604020202020204" pitchFamily="34" charset="0"/>
              </a:rPr>
              <a:t>on </a:t>
            </a:r>
            <a:r>
              <a:rPr sz="1700" spc="-5" dirty="0">
                <a:latin typeface="Arial" panose="020B0604020202020204" pitchFamily="34" charset="0"/>
                <a:cs typeface="Arial" panose="020B0604020202020204" pitchFamily="34" charset="0"/>
              </a:rPr>
              <a:t>the  </a:t>
            </a:r>
            <a:r>
              <a:rPr sz="1700" dirty="0">
                <a:latin typeface="Arial" panose="020B0604020202020204" pitchFamily="34" charset="0"/>
                <a:cs typeface="Arial" panose="020B0604020202020204" pitchFamily="34" charset="0"/>
              </a:rPr>
              <a:t>exterior</a:t>
            </a:r>
            <a:r>
              <a:rPr sz="1700" spc="-55" dirty="0">
                <a:latin typeface="Arial" panose="020B0604020202020204" pitchFamily="34" charset="0"/>
                <a:cs typeface="Arial" panose="020B0604020202020204" pitchFamily="34" charset="0"/>
              </a:rPr>
              <a:t> </a:t>
            </a:r>
            <a:r>
              <a:rPr sz="1700" dirty="0">
                <a:latin typeface="Arial" panose="020B0604020202020204" pitchFamily="34" charset="0"/>
                <a:cs typeface="Arial" panose="020B0604020202020204" pitchFamily="34" charset="0"/>
              </a:rPr>
              <a:t>panels</a:t>
            </a:r>
          </a:p>
        </p:txBody>
      </p:sp>
      <p:sp>
        <p:nvSpPr>
          <p:cNvPr id="10" name="object 10"/>
          <p:cNvSpPr/>
          <p:nvPr/>
        </p:nvSpPr>
        <p:spPr>
          <a:xfrm>
            <a:off x="2772155" y="2682239"/>
            <a:ext cx="360045" cy="439420"/>
          </a:xfrm>
          <a:custGeom>
            <a:avLst/>
            <a:gdLst/>
            <a:ahLst/>
            <a:cxnLst/>
            <a:rect l="l" t="t" r="r" b="b"/>
            <a:pathLst>
              <a:path w="360044" h="439419">
                <a:moveTo>
                  <a:pt x="179831" y="0"/>
                </a:moveTo>
                <a:lnTo>
                  <a:pt x="138599" y="5798"/>
                </a:lnTo>
                <a:lnTo>
                  <a:pt x="100748" y="22313"/>
                </a:lnTo>
                <a:lnTo>
                  <a:pt x="67358" y="48225"/>
                </a:lnTo>
                <a:lnTo>
                  <a:pt x="39508" y="82216"/>
                </a:lnTo>
                <a:lnTo>
                  <a:pt x="18279" y="122964"/>
                </a:lnTo>
                <a:lnTo>
                  <a:pt x="4749" y="169150"/>
                </a:lnTo>
                <a:lnTo>
                  <a:pt x="0" y="219456"/>
                </a:lnTo>
                <a:lnTo>
                  <a:pt x="4749" y="269761"/>
                </a:lnTo>
                <a:lnTo>
                  <a:pt x="18279" y="315947"/>
                </a:lnTo>
                <a:lnTo>
                  <a:pt x="39508" y="356695"/>
                </a:lnTo>
                <a:lnTo>
                  <a:pt x="67358" y="390686"/>
                </a:lnTo>
                <a:lnTo>
                  <a:pt x="100748" y="416598"/>
                </a:lnTo>
                <a:lnTo>
                  <a:pt x="138599" y="433113"/>
                </a:lnTo>
                <a:lnTo>
                  <a:pt x="179831" y="438912"/>
                </a:lnTo>
                <a:lnTo>
                  <a:pt x="221064" y="433113"/>
                </a:lnTo>
                <a:lnTo>
                  <a:pt x="258915" y="416598"/>
                </a:lnTo>
                <a:lnTo>
                  <a:pt x="292305" y="390686"/>
                </a:lnTo>
                <a:lnTo>
                  <a:pt x="320155" y="356695"/>
                </a:lnTo>
                <a:lnTo>
                  <a:pt x="341384" y="315947"/>
                </a:lnTo>
                <a:lnTo>
                  <a:pt x="354914" y="269761"/>
                </a:lnTo>
                <a:lnTo>
                  <a:pt x="359663" y="219456"/>
                </a:lnTo>
                <a:lnTo>
                  <a:pt x="354914" y="169150"/>
                </a:lnTo>
                <a:lnTo>
                  <a:pt x="341384" y="122964"/>
                </a:lnTo>
                <a:lnTo>
                  <a:pt x="320155" y="82216"/>
                </a:lnTo>
                <a:lnTo>
                  <a:pt x="292305" y="48225"/>
                </a:lnTo>
                <a:lnTo>
                  <a:pt x="258915" y="22313"/>
                </a:lnTo>
                <a:lnTo>
                  <a:pt x="221064" y="5798"/>
                </a:lnTo>
                <a:lnTo>
                  <a:pt x="179831" y="0"/>
                </a:lnTo>
                <a:close/>
              </a:path>
            </a:pathLst>
          </a:custGeom>
          <a:solidFill>
            <a:srgbClr val="FFFFFF"/>
          </a:solidFill>
        </p:spPr>
        <p:txBody>
          <a:bodyPr wrap="square" lIns="0" tIns="0" rIns="0" bIns="0" rtlCol="0"/>
          <a:lstStyle/>
          <a:p>
            <a:endParaRPr/>
          </a:p>
        </p:txBody>
      </p:sp>
      <p:sp>
        <p:nvSpPr>
          <p:cNvPr id="11" name="object 11"/>
          <p:cNvSpPr/>
          <p:nvPr/>
        </p:nvSpPr>
        <p:spPr>
          <a:xfrm>
            <a:off x="6083808" y="2670048"/>
            <a:ext cx="360045" cy="437515"/>
          </a:xfrm>
          <a:custGeom>
            <a:avLst/>
            <a:gdLst/>
            <a:ahLst/>
            <a:cxnLst/>
            <a:rect l="l" t="t" r="r" b="b"/>
            <a:pathLst>
              <a:path w="360045" h="437514">
                <a:moveTo>
                  <a:pt x="179831" y="0"/>
                </a:moveTo>
                <a:lnTo>
                  <a:pt x="138599" y="5776"/>
                </a:lnTo>
                <a:lnTo>
                  <a:pt x="100748" y="22229"/>
                </a:lnTo>
                <a:lnTo>
                  <a:pt x="67358" y="48045"/>
                </a:lnTo>
                <a:lnTo>
                  <a:pt x="39508" y="81913"/>
                </a:lnTo>
                <a:lnTo>
                  <a:pt x="18279" y="122519"/>
                </a:lnTo>
                <a:lnTo>
                  <a:pt x="4749" y="168550"/>
                </a:lnTo>
                <a:lnTo>
                  <a:pt x="0" y="218693"/>
                </a:lnTo>
                <a:lnTo>
                  <a:pt x="4749" y="268837"/>
                </a:lnTo>
                <a:lnTo>
                  <a:pt x="18279" y="314868"/>
                </a:lnTo>
                <a:lnTo>
                  <a:pt x="39508" y="355474"/>
                </a:lnTo>
                <a:lnTo>
                  <a:pt x="67358" y="389342"/>
                </a:lnTo>
                <a:lnTo>
                  <a:pt x="100748" y="415158"/>
                </a:lnTo>
                <a:lnTo>
                  <a:pt x="138599" y="431611"/>
                </a:lnTo>
                <a:lnTo>
                  <a:pt x="179831" y="437388"/>
                </a:lnTo>
                <a:lnTo>
                  <a:pt x="221064" y="431611"/>
                </a:lnTo>
                <a:lnTo>
                  <a:pt x="258915" y="415158"/>
                </a:lnTo>
                <a:lnTo>
                  <a:pt x="292305" y="389342"/>
                </a:lnTo>
                <a:lnTo>
                  <a:pt x="320155" y="355474"/>
                </a:lnTo>
                <a:lnTo>
                  <a:pt x="341384" y="314868"/>
                </a:lnTo>
                <a:lnTo>
                  <a:pt x="354914" y="268837"/>
                </a:lnTo>
                <a:lnTo>
                  <a:pt x="359663" y="218693"/>
                </a:lnTo>
                <a:lnTo>
                  <a:pt x="354914" y="168550"/>
                </a:lnTo>
                <a:lnTo>
                  <a:pt x="341384" y="122519"/>
                </a:lnTo>
                <a:lnTo>
                  <a:pt x="320155" y="81913"/>
                </a:lnTo>
                <a:lnTo>
                  <a:pt x="292305" y="48045"/>
                </a:lnTo>
                <a:lnTo>
                  <a:pt x="258915" y="22229"/>
                </a:lnTo>
                <a:lnTo>
                  <a:pt x="221064" y="5776"/>
                </a:lnTo>
                <a:lnTo>
                  <a:pt x="179831" y="0"/>
                </a:lnTo>
                <a:close/>
              </a:path>
            </a:pathLst>
          </a:custGeom>
          <a:solidFill>
            <a:srgbClr val="FFFFFF"/>
          </a:solidFill>
        </p:spPr>
        <p:txBody>
          <a:bodyPr wrap="square" lIns="0" tIns="0" rIns="0" bIns="0" rtlCol="0"/>
          <a:lstStyle/>
          <a:p>
            <a:endParaRPr/>
          </a:p>
        </p:txBody>
      </p:sp>
      <p:sp>
        <p:nvSpPr>
          <p:cNvPr id="12" name="object 12"/>
          <p:cNvSpPr/>
          <p:nvPr/>
        </p:nvSpPr>
        <p:spPr>
          <a:xfrm>
            <a:off x="8641080" y="2682239"/>
            <a:ext cx="360045" cy="439420"/>
          </a:xfrm>
          <a:custGeom>
            <a:avLst/>
            <a:gdLst/>
            <a:ahLst/>
            <a:cxnLst/>
            <a:rect l="l" t="t" r="r" b="b"/>
            <a:pathLst>
              <a:path w="360045" h="439419">
                <a:moveTo>
                  <a:pt x="179831" y="0"/>
                </a:moveTo>
                <a:lnTo>
                  <a:pt x="138599" y="5798"/>
                </a:lnTo>
                <a:lnTo>
                  <a:pt x="100748" y="22313"/>
                </a:lnTo>
                <a:lnTo>
                  <a:pt x="67358" y="48225"/>
                </a:lnTo>
                <a:lnTo>
                  <a:pt x="39508" y="82216"/>
                </a:lnTo>
                <a:lnTo>
                  <a:pt x="18279" y="122964"/>
                </a:lnTo>
                <a:lnTo>
                  <a:pt x="4749" y="169150"/>
                </a:lnTo>
                <a:lnTo>
                  <a:pt x="0" y="219456"/>
                </a:lnTo>
                <a:lnTo>
                  <a:pt x="4749" y="269761"/>
                </a:lnTo>
                <a:lnTo>
                  <a:pt x="18279" y="315947"/>
                </a:lnTo>
                <a:lnTo>
                  <a:pt x="39508" y="356695"/>
                </a:lnTo>
                <a:lnTo>
                  <a:pt x="67358" y="390686"/>
                </a:lnTo>
                <a:lnTo>
                  <a:pt x="100748" y="416598"/>
                </a:lnTo>
                <a:lnTo>
                  <a:pt x="138599" y="433113"/>
                </a:lnTo>
                <a:lnTo>
                  <a:pt x="179831" y="438912"/>
                </a:lnTo>
                <a:lnTo>
                  <a:pt x="221064" y="433113"/>
                </a:lnTo>
                <a:lnTo>
                  <a:pt x="258915" y="416598"/>
                </a:lnTo>
                <a:lnTo>
                  <a:pt x="292305" y="390686"/>
                </a:lnTo>
                <a:lnTo>
                  <a:pt x="320155" y="356695"/>
                </a:lnTo>
                <a:lnTo>
                  <a:pt x="341384" y="315947"/>
                </a:lnTo>
                <a:lnTo>
                  <a:pt x="354914" y="269761"/>
                </a:lnTo>
                <a:lnTo>
                  <a:pt x="359664" y="219456"/>
                </a:lnTo>
                <a:lnTo>
                  <a:pt x="354914" y="169150"/>
                </a:lnTo>
                <a:lnTo>
                  <a:pt x="341384" y="122964"/>
                </a:lnTo>
                <a:lnTo>
                  <a:pt x="320155" y="82216"/>
                </a:lnTo>
                <a:lnTo>
                  <a:pt x="292305" y="48225"/>
                </a:lnTo>
                <a:lnTo>
                  <a:pt x="258915" y="22313"/>
                </a:lnTo>
                <a:lnTo>
                  <a:pt x="221064" y="5798"/>
                </a:lnTo>
                <a:lnTo>
                  <a:pt x="179831" y="0"/>
                </a:lnTo>
                <a:close/>
              </a:path>
            </a:pathLst>
          </a:custGeom>
          <a:solidFill>
            <a:srgbClr val="FFFFFF"/>
          </a:solidFill>
        </p:spPr>
        <p:txBody>
          <a:bodyPr wrap="square" lIns="0" tIns="0" rIns="0" bIns="0" rtlCol="0"/>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p:nvPr/>
        </p:nvSpPr>
        <p:spPr>
          <a:xfrm>
            <a:off x="1528554" y="4591331"/>
            <a:ext cx="6071616" cy="1885188"/>
          </a:xfrm>
          <a:prstGeom prst="rect">
            <a:avLst/>
          </a:prstGeom>
          <a:blipFill>
            <a:blip r:embed="rId3" cstate="print"/>
            <a:stretch>
              <a:fillRect/>
            </a:stretch>
          </a:blipFill>
        </p:spPr>
        <p:txBody>
          <a:bodyPr wrap="square" lIns="0" tIns="0" rIns="0" bIns="0" rtlCol="0"/>
          <a:lstStyle/>
          <a:p>
            <a:endParaRPr/>
          </a:p>
        </p:txBody>
      </p:sp>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215767" y="402082"/>
            <a:ext cx="5393055" cy="1001394"/>
          </a:xfrm>
          <a:prstGeom prst="rect">
            <a:avLst/>
          </a:prstGeom>
        </p:spPr>
        <p:txBody>
          <a:bodyPr vert="horz" wrap="square" lIns="0" tIns="13335" rIns="0" bIns="0" rtlCol="0">
            <a:spAutoFit/>
          </a:bodyPr>
          <a:lstStyle/>
          <a:p>
            <a:pPr marL="12700">
              <a:lnSpc>
                <a:spcPct val="100000"/>
              </a:lnSpc>
              <a:spcBef>
                <a:spcPts val="105"/>
              </a:spcBef>
            </a:pPr>
            <a:r>
              <a:rPr dirty="0"/>
              <a:t>Optional Design Elements</a:t>
            </a:r>
            <a:r>
              <a:rPr spc="-170" dirty="0"/>
              <a:t> </a:t>
            </a:r>
            <a:r>
              <a:rPr dirty="0"/>
              <a:t>–</a:t>
            </a:r>
          </a:p>
          <a:p>
            <a:pPr marL="2513330">
              <a:lnSpc>
                <a:spcPct val="100000"/>
              </a:lnSpc>
            </a:pPr>
            <a:r>
              <a:rPr dirty="0"/>
              <a:t>Die-Cut</a:t>
            </a:r>
            <a:r>
              <a:rPr spc="-95" dirty="0"/>
              <a:t> </a:t>
            </a:r>
            <a:r>
              <a:rPr spc="-5" dirty="0"/>
              <a:t>Reveal</a:t>
            </a:r>
          </a:p>
        </p:txBody>
      </p:sp>
      <p:sp>
        <p:nvSpPr>
          <p:cNvPr id="4" name="object 4"/>
          <p:cNvSpPr txBox="1"/>
          <p:nvPr/>
        </p:nvSpPr>
        <p:spPr>
          <a:xfrm>
            <a:off x="535940" y="1626234"/>
            <a:ext cx="7086600" cy="756920"/>
          </a:xfrm>
          <a:prstGeom prst="rect">
            <a:avLst/>
          </a:prstGeom>
        </p:spPr>
        <p:txBody>
          <a:bodyPr vert="horz" wrap="square" lIns="0" tIns="12700" rIns="0" bIns="0" rtlCol="0">
            <a:spAutoFit/>
          </a:bodyPr>
          <a:lstStyle/>
          <a:p>
            <a:pPr marL="12700" marR="5080">
              <a:lnSpc>
                <a:spcPct val="100000"/>
              </a:lnSpc>
              <a:spcBef>
                <a:spcPts val="100"/>
              </a:spcBef>
            </a:pPr>
            <a:r>
              <a:rPr sz="2400" b="1" spc="-5" dirty="0">
                <a:latin typeface="Arial"/>
                <a:cs typeface="Arial"/>
              </a:rPr>
              <a:t>Die-cut openings </a:t>
            </a:r>
            <a:r>
              <a:rPr sz="2400" spc="-5" dirty="0">
                <a:latin typeface="Arial"/>
                <a:cs typeface="Arial"/>
              </a:rPr>
              <a:t>used </a:t>
            </a:r>
            <a:r>
              <a:rPr sz="2400" dirty="0">
                <a:latin typeface="Arial"/>
                <a:cs typeface="Arial"/>
              </a:rPr>
              <a:t>to </a:t>
            </a:r>
            <a:r>
              <a:rPr sz="2400" spc="-5" dirty="0">
                <a:latin typeface="Arial"/>
                <a:cs typeface="Arial"/>
              </a:rPr>
              <a:t>reveal </a:t>
            </a:r>
            <a:r>
              <a:rPr sz="2400" dirty="0">
                <a:latin typeface="Arial"/>
                <a:cs typeface="Arial"/>
              </a:rPr>
              <a:t>the </a:t>
            </a:r>
            <a:r>
              <a:rPr sz="2400" spc="-5" dirty="0">
                <a:latin typeface="Arial"/>
                <a:cs typeface="Arial"/>
              </a:rPr>
              <a:t>contents of </a:t>
            </a:r>
            <a:r>
              <a:rPr sz="2400" dirty="0">
                <a:latin typeface="Arial"/>
                <a:cs typeface="Arial"/>
              </a:rPr>
              <a:t>the  </a:t>
            </a:r>
            <a:r>
              <a:rPr sz="2400" spc="-5" dirty="0">
                <a:latin typeface="Arial"/>
                <a:cs typeface="Arial"/>
              </a:rPr>
              <a:t>mailpiece </a:t>
            </a:r>
            <a:r>
              <a:rPr sz="2400" dirty="0">
                <a:latin typeface="Arial"/>
                <a:cs typeface="Arial"/>
              </a:rPr>
              <a:t>must</a:t>
            </a:r>
            <a:r>
              <a:rPr sz="2400" spc="45" dirty="0">
                <a:latin typeface="Arial"/>
                <a:cs typeface="Arial"/>
              </a:rPr>
              <a:t> </a:t>
            </a:r>
            <a:r>
              <a:rPr sz="2400" spc="-5" dirty="0">
                <a:latin typeface="Arial"/>
                <a:cs typeface="Arial"/>
              </a:rPr>
              <a:t>be:</a:t>
            </a:r>
            <a:endParaRPr sz="2400" dirty="0">
              <a:latin typeface="Arial"/>
              <a:cs typeface="Arial"/>
            </a:endParaRPr>
          </a:p>
        </p:txBody>
      </p:sp>
      <p:sp>
        <p:nvSpPr>
          <p:cNvPr id="5" name="object 5"/>
          <p:cNvSpPr/>
          <p:nvPr/>
        </p:nvSpPr>
        <p:spPr>
          <a:xfrm>
            <a:off x="32003" y="2665476"/>
            <a:ext cx="2990088" cy="1883664"/>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333552" y="3337305"/>
            <a:ext cx="2385060" cy="479425"/>
          </a:xfrm>
          <a:prstGeom prst="rect">
            <a:avLst/>
          </a:prstGeom>
        </p:spPr>
        <p:txBody>
          <a:bodyPr vert="horz" wrap="square" lIns="0" tIns="46355" rIns="0" bIns="0" rtlCol="0">
            <a:spAutoFit/>
          </a:bodyPr>
          <a:lstStyle/>
          <a:p>
            <a:pPr marL="527685" marR="5080" indent="-515620">
              <a:lnSpc>
                <a:spcPts val="1660"/>
              </a:lnSpc>
              <a:spcBef>
                <a:spcPts val="365"/>
              </a:spcBef>
            </a:pPr>
            <a:r>
              <a:rPr sz="1600" spc="-5" dirty="0">
                <a:latin typeface="Arial"/>
                <a:cs typeface="Arial"/>
              </a:rPr>
              <a:t>Limited to </a:t>
            </a:r>
            <a:r>
              <a:rPr sz="1600" spc="-10" dirty="0">
                <a:latin typeface="Arial"/>
                <a:cs typeface="Arial"/>
              </a:rPr>
              <a:t>two </a:t>
            </a:r>
            <a:r>
              <a:rPr sz="1600" spc="-5" dirty="0">
                <a:latin typeface="Arial"/>
                <a:cs typeface="Arial"/>
              </a:rPr>
              <a:t>on only one  external</a:t>
            </a:r>
            <a:r>
              <a:rPr sz="1600" dirty="0">
                <a:latin typeface="Arial"/>
                <a:cs typeface="Arial"/>
              </a:rPr>
              <a:t> </a:t>
            </a:r>
            <a:r>
              <a:rPr sz="1600" spc="-5" dirty="0">
                <a:latin typeface="Arial"/>
                <a:cs typeface="Arial"/>
              </a:rPr>
              <a:t>panel.</a:t>
            </a:r>
            <a:endParaRPr sz="1600" dirty="0">
              <a:latin typeface="Arial"/>
              <a:cs typeface="Arial"/>
            </a:endParaRPr>
          </a:p>
        </p:txBody>
      </p:sp>
      <p:sp>
        <p:nvSpPr>
          <p:cNvPr id="7" name="object 7"/>
          <p:cNvSpPr/>
          <p:nvPr/>
        </p:nvSpPr>
        <p:spPr>
          <a:xfrm>
            <a:off x="3072383" y="2665476"/>
            <a:ext cx="3054096" cy="1905000"/>
          </a:xfrm>
          <a:prstGeom prst="rect">
            <a:avLst/>
          </a:prstGeom>
          <a:blipFill>
            <a:blip r:embed="rId5" cstate="print"/>
            <a:stretch>
              <a:fillRect/>
            </a:stretch>
          </a:blipFill>
        </p:spPr>
        <p:txBody>
          <a:bodyPr wrap="square" lIns="0" tIns="0" rIns="0" bIns="0" rtlCol="0"/>
          <a:lstStyle/>
          <a:p>
            <a:endParaRPr/>
          </a:p>
        </p:txBody>
      </p:sp>
      <p:sp>
        <p:nvSpPr>
          <p:cNvPr id="8" name="object 8"/>
          <p:cNvSpPr txBox="1"/>
          <p:nvPr/>
        </p:nvSpPr>
        <p:spPr>
          <a:xfrm>
            <a:off x="3288538" y="2811272"/>
            <a:ext cx="2564130" cy="1530985"/>
          </a:xfrm>
          <a:prstGeom prst="rect">
            <a:avLst/>
          </a:prstGeom>
        </p:spPr>
        <p:txBody>
          <a:bodyPr vert="horz" wrap="square" lIns="0" tIns="45719" rIns="0" bIns="0" rtlCol="0">
            <a:spAutoFit/>
          </a:bodyPr>
          <a:lstStyle/>
          <a:p>
            <a:pPr marL="12700" marR="5080" indent="1905" algn="ctr">
              <a:lnSpc>
                <a:spcPct val="86300"/>
              </a:lnSpc>
              <a:spcBef>
                <a:spcPts val="359"/>
              </a:spcBef>
            </a:pPr>
            <a:r>
              <a:rPr sz="1600" spc="-5" dirty="0">
                <a:latin typeface="Arial"/>
                <a:cs typeface="Arial"/>
              </a:rPr>
              <a:t>Either circular </a:t>
            </a:r>
            <a:r>
              <a:rPr sz="1600" spc="-10" dirty="0">
                <a:latin typeface="Arial"/>
                <a:cs typeface="Arial"/>
              </a:rPr>
              <a:t>with </a:t>
            </a:r>
            <a:r>
              <a:rPr sz="1600" spc="-5" dirty="0">
                <a:latin typeface="Arial"/>
                <a:cs typeface="Arial"/>
              </a:rPr>
              <a:t>a 2-inch  maximum diameter or  rectangular </a:t>
            </a:r>
            <a:r>
              <a:rPr sz="1600" spc="-10" dirty="0">
                <a:latin typeface="Arial"/>
                <a:cs typeface="Arial"/>
              </a:rPr>
              <a:t>with </a:t>
            </a:r>
            <a:r>
              <a:rPr sz="1600" spc="-5" dirty="0">
                <a:latin typeface="Arial"/>
                <a:cs typeface="Arial"/>
              </a:rPr>
              <a:t>a maximum  of 2 inches long by 1-1/2  inches high </a:t>
            </a:r>
            <a:r>
              <a:rPr sz="1600" spc="-10" dirty="0">
                <a:latin typeface="Arial"/>
                <a:cs typeface="Arial"/>
              </a:rPr>
              <a:t>with </a:t>
            </a:r>
            <a:r>
              <a:rPr sz="1600" spc="-5" dirty="0">
                <a:latin typeface="Arial"/>
                <a:cs typeface="Arial"/>
              </a:rPr>
              <a:t>slightly  rounded 1/4 inch radius  corners</a:t>
            </a:r>
            <a:endParaRPr sz="1600" dirty="0">
              <a:latin typeface="Arial"/>
              <a:cs typeface="Arial"/>
            </a:endParaRPr>
          </a:p>
        </p:txBody>
      </p:sp>
      <p:sp>
        <p:nvSpPr>
          <p:cNvPr id="9" name="object 9"/>
          <p:cNvSpPr/>
          <p:nvPr/>
        </p:nvSpPr>
        <p:spPr>
          <a:xfrm>
            <a:off x="6067044" y="2665476"/>
            <a:ext cx="3076955" cy="1883664"/>
          </a:xfrm>
          <a:prstGeom prst="rect">
            <a:avLst/>
          </a:prstGeom>
          <a:blipFill>
            <a:blip r:embed="rId6" cstate="print"/>
            <a:stretch>
              <a:fillRect/>
            </a:stretch>
          </a:blipFill>
        </p:spPr>
        <p:txBody>
          <a:bodyPr wrap="square" lIns="0" tIns="0" rIns="0" bIns="0" rtlCol="0"/>
          <a:lstStyle/>
          <a:p>
            <a:endParaRPr/>
          </a:p>
        </p:txBody>
      </p:sp>
      <p:sp>
        <p:nvSpPr>
          <p:cNvPr id="10" name="object 10"/>
          <p:cNvSpPr txBox="1"/>
          <p:nvPr/>
        </p:nvSpPr>
        <p:spPr>
          <a:xfrm>
            <a:off x="6283197" y="3126993"/>
            <a:ext cx="2667635" cy="899794"/>
          </a:xfrm>
          <a:prstGeom prst="rect">
            <a:avLst/>
          </a:prstGeom>
        </p:spPr>
        <p:txBody>
          <a:bodyPr vert="horz" wrap="square" lIns="0" tIns="46355" rIns="0" bIns="0" rtlCol="0">
            <a:spAutoFit/>
          </a:bodyPr>
          <a:lstStyle/>
          <a:p>
            <a:pPr marL="12700" marR="5080" indent="-1905" algn="ctr">
              <a:lnSpc>
                <a:spcPts val="1660"/>
              </a:lnSpc>
              <a:spcBef>
                <a:spcPts val="365"/>
              </a:spcBef>
            </a:pPr>
            <a:r>
              <a:rPr sz="1600" spc="-5" dirty="0">
                <a:latin typeface="Arial"/>
                <a:cs typeface="Arial"/>
              </a:rPr>
              <a:t>Placed at </a:t>
            </a:r>
            <a:r>
              <a:rPr sz="1600" dirty="0">
                <a:latin typeface="Arial"/>
                <a:cs typeface="Arial"/>
              </a:rPr>
              <a:t>least </a:t>
            </a:r>
            <a:r>
              <a:rPr sz="1600" spc="-5" dirty="0">
                <a:latin typeface="Arial"/>
                <a:cs typeface="Arial"/>
              </a:rPr>
              <a:t>1-1/2 inches  from all edges of the  mailpiece if on the addressed  side</a:t>
            </a:r>
            <a:endParaRPr sz="1600" dirty="0">
              <a:latin typeface="Arial"/>
              <a:cs typeface="Arial"/>
            </a:endParaRPr>
          </a:p>
        </p:txBody>
      </p:sp>
      <p:sp>
        <p:nvSpPr>
          <p:cNvPr id="11" name="object 11"/>
          <p:cNvSpPr txBox="1"/>
          <p:nvPr/>
        </p:nvSpPr>
        <p:spPr>
          <a:xfrm>
            <a:off x="1732533" y="5064633"/>
            <a:ext cx="2632075" cy="900430"/>
          </a:xfrm>
          <a:prstGeom prst="rect">
            <a:avLst/>
          </a:prstGeom>
        </p:spPr>
        <p:txBody>
          <a:bodyPr vert="horz" wrap="square" lIns="0" tIns="45719" rIns="0" bIns="0" rtlCol="0">
            <a:spAutoFit/>
          </a:bodyPr>
          <a:lstStyle/>
          <a:p>
            <a:pPr marL="12700" marR="5080" algn="ctr">
              <a:lnSpc>
                <a:spcPct val="86300"/>
              </a:lnSpc>
              <a:spcBef>
                <a:spcPts val="359"/>
              </a:spcBef>
            </a:pPr>
            <a:r>
              <a:rPr sz="1600" spc="-5" dirty="0">
                <a:latin typeface="Arial"/>
                <a:cs typeface="Arial"/>
              </a:rPr>
              <a:t>Placed at </a:t>
            </a:r>
            <a:r>
              <a:rPr sz="1600" dirty="0">
                <a:latin typeface="Arial"/>
                <a:cs typeface="Arial"/>
              </a:rPr>
              <a:t>least </a:t>
            </a:r>
            <a:r>
              <a:rPr sz="1600" spc="-5" dirty="0">
                <a:latin typeface="Arial"/>
                <a:cs typeface="Arial"/>
              </a:rPr>
              <a:t>5 inches</a:t>
            </a:r>
            <a:r>
              <a:rPr sz="1600" spc="-50" dirty="0">
                <a:latin typeface="Arial"/>
                <a:cs typeface="Arial"/>
              </a:rPr>
              <a:t> </a:t>
            </a:r>
            <a:r>
              <a:rPr sz="1600" spc="-5" dirty="0">
                <a:latin typeface="Arial"/>
                <a:cs typeface="Arial"/>
              </a:rPr>
              <a:t>from  the leading edge and 1-1/2  inches from all other edges if  on the non-addressed</a:t>
            </a:r>
            <a:r>
              <a:rPr sz="1600" spc="10" dirty="0">
                <a:latin typeface="Arial"/>
                <a:cs typeface="Arial"/>
              </a:rPr>
              <a:t> </a:t>
            </a:r>
            <a:r>
              <a:rPr sz="1600" spc="-5" dirty="0">
                <a:latin typeface="Arial"/>
                <a:cs typeface="Arial"/>
              </a:rPr>
              <a:t>side</a:t>
            </a:r>
            <a:endParaRPr sz="1600" dirty="0">
              <a:latin typeface="Arial"/>
              <a:cs typeface="Arial"/>
            </a:endParaRPr>
          </a:p>
        </p:txBody>
      </p:sp>
      <p:sp>
        <p:nvSpPr>
          <p:cNvPr id="13" name="object 13"/>
          <p:cNvSpPr txBox="1"/>
          <p:nvPr/>
        </p:nvSpPr>
        <p:spPr>
          <a:xfrm>
            <a:off x="4900929" y="5064633"/>
            <a:ext cx="2386330" cy="900430"/>
          </a:xfrm>
          <a:prstGeom prst="rect">
            <a:avLst/>
          </a:prstGeom>
        </p:spPr>
        <p:txBody>
          <a:bodyPr vert="horz" wrap="square" lIns="0" tIns="45719" rIns="0" bIns="0" rtlCol="0">
            <a:spAutoFit/>
          </a:bodyPr>
          <a:lstStyle/>
          <a:p>
            <a:pPr marL="12700" marR="5080" indent="1270" algn="ctr">
              <a:lnSpc>
                <a:spcPct val="86300"/>
              </a:lnSpc>
              <a:spcBef>
                <a:spcPts val="359"/>
              </a:spcBef>
            </a:pPr>
            <a:r>
              <a:rPr sz="1600" spc="-5" dirty="0">
                <a:latin typeface="Arial"/>
                <a:cs typeface="Arial"/>
              </a:rPr>
              <a:t>Positioned at </a:t>
            </a:r>
            <a:r>
              <a:rPr sz="1600" dirty="0">
                <a:latin typeface="Arial"/>
                <a:cs typeface="Arial"/>
              </a:rPr>
              <a:t>least </a:t>
            </a:r>
            <a:r>
              <a:rPr sz="1600" spc="-5" dirty="0">
                <a:latin typeface="Arial"/>
                <a:cs typeface="Arial"/>
              </a:rPr>
              <a:t>1-1/2  inches apart when </a:t>
            </a:r>
            <a:r>
              <a:rPr sz="1600" spc="-10" dirty="0">
                <a:latin typeface="Arial"/>
                <a:cs typeface="Arial"/>
              </a:rPr>
              <a:t>two </a:t>
            </a:r>
            <a:r>
              <a:rPr sz="1600" spc="-5" dirty="0">
                <a:latin typeface="Arial"/>
                <a:cs typeface="Arial"/>
              </a:rPr>
              <a:t>or  more die-cut openings are  used</a:t>
            </a:r>
            <a:endParaRPr sz="1600" dirty="0">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CF5B048-2127-4583-BA9A-8126BEA69A08}"/>
              </a:ext>
            </a:extLst>
          </p:cNvPr>
          <p:cNvSpPr txBox="1">
            <a:spLocks/>
          </p:cNvSpPr>
          <p:nvPr/>
        </p:nvSpPr>
        <p:spPr>
          <a:xfrm>
            <a:off x="457201" y="1389643"/>
            <a:ext cx="8077200" cy="668537"/>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400" b="1" dirty="0">
                <a:latin typeface="Arial" panose="020B0604020202020204" pitchFamily="34" charset="0"/>
                <a:cs typeface="Arial" panose="020B0604020202020204" pitchFamily="34" charset="0"/>
              </a:rPr>
              <a:t>Die-Cut Elements in Exterior Panels</a:t>
            </a:r>
          </a:p>
        </p:txBody>
      </p:sp>
      <p:sp>
        <p:nvSpPr>
          <p:cNvPr id="5" name="Rectangle 4">
            <a:extLst>
              <a:ext uri="{FF2B5EF4-FFF2-40B4-BE49-F238E27FC236}">
                <a16:creationId xmlns:a16="http://schemas.microsoft.com/office/drawing/2014/main" id="{801714F2-96CF-44A0-AA0C-2D35C00C7560}"/>
              </a:ext>
            </a:extLst>
          </p:cNvPr>
          <p:cNvSpPr/>
          <p:nvPr/>
        </p:nvSpPr>
        <p:spPr>
          <a:xfrm>
            <a:off x="3658596" y="2207133"/>
            <a:ext cx="1957587" cy="369332"/>
          </a:xfrm>
          <a:prstGeom prst="rect">
            <a:avLst/>
          </a:prstGeom>
        </p:spPr>
        <p:txBody>
          <a:bodyPr wrap="none">
            <a:spAutoFit/>
          </a:bodyPr>
          <a:lstStyle/>
          <a:p>
            <a:r>
              <a:rPr lang="en-US" b="1" dirty="0">
                <a:latin typeface="Arial" panose="020B0604020202020204" pitchFamily="34" charset="0"/>
                <a:cs typeface="Arial" panose="020B0604020202020204" pitchFamily="34" charset="0"/>
              </a:rPr>
              <a:t>Nonmachinable</a:t>
            </a:r>
            <a:r>
              <a:rPr lang="en-US" sz="1500" b="1" dirty="0">
                <a:latin typeface="Century Gothic" panose="020B0502020202020204" pitchFamily="34" charset="0"/>
              </a:rPr>
              <a:t> </a:t>
            </a:r>
            <a:endParaRPr lang="en-US" sz="1500" b="1" dirty="0"/>
          </a:p>
        </p:txBody>
      </p:sp>
      <p:pic>
        <p:nvPicPr>
          <p:cNvPr id="6" name="Picture 1">
            <a:extLst>
              <a:ext uri="{FF2B5EF4-FFF2-40B4-BE49-F238E27FC236}">
                <a16:creationId xmlns:a16="http://schemas.microsoft.com/office/drawing/2014/main" id="{101527EB-26BF-403A-A803-16B60DD009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039" y="2840236"/>
            <a:ext cx="2914650" cy="1177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953E0E60-1DAD-4444-9743-95DD5606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8010" y="2840236"/>
            <a:ext cx="1983581" cy="1177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id="{FB4B95CF-BD50-4D0D-806D-2266F500AF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7771" y="2840236"/>
            <a:ext cx="3812381" cy="1177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E0337648-0211-4DA9-A0A0-5C3F0BFC8276}"/>
              </a:ext>
            </a:extLst>
          </p:cNvPr>
          <p:cNvSpPr/>
          <p:nvPr/>
        </p:nvSpPr>
        <p:spPr>
          <a:xfrm>
            <a:off x="529734" y="4191000"/>
            <a:ext cx="8215313" cy="2331407"/>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DMM 201</a:t>
            </a:r>
          </a:p>
          <a:p>
            <a:endParaRPr lang="en-US" sz="135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3.14.6 Die-Cut Elements</a:t>
            </a:r>
          </a:p>
          <a:p>
            <a:r>
              <a:rPr lang="en-US" u="sng" dirty="0">
                <a:latin typeface="Arial" panose="020B0604020202020204" pitchFamily="34" charset="0"/>
                <a:cs typeface="Arial" panose="020B0604020202020204" pitchFamily="34" charset="0"/>
              </a:rPr>
              <a:t>Folded self-mailers may be produced with two types of die-cut elements in the exterior panels: address windows or die-cut reveal</a:t>
            </a:r>
            <a:r>
              <a:rPr lang="en-US" dirty="0">
                <a:latin typeface="Arial" panose="020B0604020202020204" pitchFamily="34" charset="0"/>
                <a:cs typeface="Arial" panose="020B0604020202020204" pitchFamily="34" charset="0"/>
              </a:rPr>
              <a:t>. Die-cut openings may not be used to create die-cut punched holes (openings in the same location on all layers and panels so that there is a hole through the entire mailpiece). Prepare die-cut elements as follows:</a:t>
            </a:r>
          </a:p>
        </p:txBody>
      </p:sp>
      <p:sp>
        <p:nvSpPr>
          <p:cNvPr id="10" name="object 3">
            <a:extLst>
              <a:ext uri="{FF2B5EF4-FFF2-40B4-BE49-F238E27FC236}">
                <a16:creationId xmlns:a16="http://schemas.microsoft.com/office/drawing/2014/main" id="{3D3C08C4-7A59-4FA9-B2E1-EF5C0D801817}"/>
              </a:ext>
            </a:extLst>
          </p:cNvPr>
          <p:cNvSpPr txBox="1">
            <a:spLocks/>
          </p:cNvSpPr>
          <p:nvPr/>
        </p:nvSpPr>
        <p:spPr>
          <a:xfrm>
            <a:off x="2744978" y="410124"/>
            <a:ext cx="6399022" cy="998350"/>
          </a:xfrm>
          <a:prstGeom prst="rect">
            <a:avLst/>
          </a:prstGeom>
        </p:spPr>
        <p:txBody>
          <a:bodyPr vert="horz" wrap="square" lIns="0" tIns="13335" rIns="0" bIns="0" rtlCol="0" anchor="b">
            <a:spAutoFit/>
          </a:bodyPr>
          <a:lstStyle>
            <a:lvl1pPr algn="ctr">
              <a:defRPr sz="4500" b="1" i="0">
                <a:solidFill>
                  <a:srgbClr val="5278B3"/>
                </a:solidFill>
                <a:latin typeface="Arial"/>
                <a:ea typeface="+mj-ea"/>
                <a:cs typeface="Arial"/>
              </a:defRPr>
            </a:lvl1pPr>
          </a:lstStyle>
          <a:p>
            <a:pPr marL="12700">
              <a:spcBef>
                <a:spcPts val="105"/>
              </a:spcBef>
            </a:pPr>
            <a:r>
              <a:rPr lang="en-US" sz="3200" kern="0" dirty="0"/>
              <a:t>Optional Design Elements</a:t>
            </a:r>
            <a:r>
              <a:rPr lang="en-US" sz="3200" kern="0" spc="-170" dirty="0"/>
              <a:t> </a:t>
            </a:r>
            <a:r>
              <a:rPr lang="en-US" sz="3200" kern="0" dirty="0"/>
              <a:t>–</a:t>
            </a:r>
          </a:p>
          <a:p>
            <a:pPr marL="2513330"/>
            <a:r>
              <a:rPr lang="en-US" sz="3200" kern="0" dirty="0"/>
              <a:t>Die-Cut</a:t>
            </a:r>
            <a:r>
              <a:rPr lang="en-US" sz="3200" kern="0" spc="-95" dirty="0"/>
              <a:t> </a:t>
            </a:r>
            <a:r>
              <a:rPr lang="en-US" sz="3200" kern="0" spc="-5" dirty="0"/>
              <a:t>Reveal</a:t>
            </a:r>
          </a:p>
        </p:txBody>
      </p:sp>
      <p:sp>
        <p:nvSpPr>
          <p:cNvPr id="11" name="object 2">
            <a:extLst>
              <a:ext uri="{FF2B5EF4-FFF2-40B4-BE49-F238E27FC236}">
                <a16:creationId xmlns:a16="http://schemas.microsoft.com/office/drawing/2014/main" id="{A2FE4DDA-09D2-4803-AB3E-16E0422BF0C7}"/>
              </a:ext>
            </a:extLst>
          </p:cNvPr>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Tree>
    <p:extLst>
      <p:ext uri="{BB962C8B-B14F-4D97-AF65-F5344CB8AC3E}">
        <p14:creationId xmlns:p14="http://schemas.microsoft.com/office/powerpoint/2010/main" val="2989653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p:nvPr/>
        </p:nvSpPr>
        <p:spPr>
          <a:xfrm>
            <a:off x="3400044" y="4745735"/>
            <a:ext cx="2343912" cy="562355"/>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3335" rIns="0" bIns="0" rtlCol="0">
            <a:spAutoFit/>
          </a:bodyPr>
          <a:lstStyle/>
          <a:p>
            <a:pPr marL="2737485" marR="5080" indent="-41275">
              <a:lnSpc>
                <a:spcPct val="100000"/>
              </a:lnSpc>
              <a:spcBef>
                <a:spcPts val="105"/>
              </a:spcBef>
            </a:pPr>
            <a:r>
              <a:rPr dirty="0"/>
              <a:t>Optional Design Elements</a:t>
            </a:r>
            <a:r>
              <a:rPr spc="-170" dirty="0"/>
              <a:t> </a:t>
            </a:r>
            <a:r>
              <a:rPr dirty="0"/>
              <a:t>–  Perforated Pull-Open</a:t>
            </a:r>
            <a:r>
              <a:rPr spc="-135" dirty="0"/>
              <a:t> </a:t>
            </a:r>
            <a:r>
              <a:rPr dirty="0"/>
              <a:t>Strips</a:t>
            </a:r>
          </a:p>
        </p:txBody>
      </p:sp>
      <p:sp>
        <p:nvSpPr>
          <p:cNvPr id="5" name="object 5"/>
          <p:cNvSpPr/>
          <p:nvPr/>
        </p:nvSpPr>
        <p:spPr>
          <a:xfrm>
            <a:off x="0" y="2667000"/>
            <a:ext cx="1568196" cy="1976627"/>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356108" y="3129534"/>
            <a:ext cx="839469" cy="208279"/>
          </a:xfrm>
          <a:prstGeom prst="rect">
            <a:avLst/>
          </a:prstGeom>
        </p:spPr>
        <p:txBody>
          <a:bodyPr vert="horz" wrap="square" lIns="0" tIns="12700" rIns="0" bIns="0" rtlCol="0">
            <a:spAutoFit/>
          </a:bodyPr>
          <a:lstStyle/>
          <a:p>
            <a:pPr marL="12700">
              <a:lnSpc>
                <a:spcPct val="100000"/>
              </a:lnSpc>
              <a:spcBef>
                <a:spcPts val="100"/>
              </a:spcBef>
            </a:pPr>
            <a:r>
              <a:rPr sz="1200" spc="-25" dirty="0">
                <a:latin typeface="Arial"/>
                <a:cs typeface="Arial"/>
              </a:rPr>
              <a:t>Two</a:t>
            </a:r>
            <a:r>
              <a:rPr sz="1200" spc="-55" dirty="0">
                <a:latin typeface="Arial"/>
                <a:cs typeface="Arial"/>
              </a:rPr>
              <a:t> </a:t>
            </a:r>
            <a:r>
              <a:rPr sz="1200" spc="-5" dirty="0">
                <a:latin typeface="Arial"/>
                <a:cs typeface="Arial"/>
              </a:rPr>
              <a:t>parallel</a:t>
            </a:r>
            <a:endParaRPr sz="1200">
              <a:latin typeface="Arial"/>
              <a:cs typeface="Arial"/>
            </a:endParaRPr>
          </a:p>
        </p:txBody>
      </p:sp>
      <p:sp>
        <p:nvSpPr>
          <p:cNvPr id="7" name="object 7"/>
          <p:cNvSpPr txBox="1"/>
          <p:nvPr/>
        </p:nvSpPr>
        <p:spPr>
          <a:xfrm>
            <a:off x="212852" y="3288029"/>
            <a:ext cx="1127125" cy="839469"/>
          </a:xfrm>
          <a:prstGeom prst="rect">
            <a:avLst/>
          </a:prstGeom>
        </p:spPr>
        <p:txBody>
          <a:bodyPr vert="horz" wrap="square" lIns="0" tIns="37465" rIns="0" bIns="0" rtlCol="0">
            <a:spAutoFit/>
          </a:bodyPr>
          <a:lstStyle/>
          <a:p>
            <a:pPr marL="12700" marR="5080" indent="24130" algn="just">
              <a:lnSpc>
                <a:spcPct val="86300"/>
              </a:lnSpc>
              <a:spcBef>
                <a:spcPts val="295"/>
              </a:spcBef>
            </a:pPr>
            <a:r>
              <a:rPr sz="1200" dirty="0">
                <a:latin typeface="Arial"/>
                <a:cs typeface="Arial"/>
              </a:rPr>
              <a:t>perforated </a:t>
            </a:r>
            <a:r>
              <a:rPr sz="1200" spc="-5" dirty="0">
                <a:latin typeface="Arial"/>
                <a:cs typeface="Arial"/>
              </a:rPr>
              <a:t>lines  </a:t>
            </a:r>
            <a:r>
              <a:rPr sz="1200" dirty="0">
                <a:latin typeface="Arial"/>
                <a:cs typeface="Arial"/>
              </a:rPr>
              <a:t>must </a:t>
            </a:r>
            <a:r>
              <a:rPr sz="1200" spc="-5" dirty="0">
                <a:latin typeface="Arial"/>
                <a:cs typeface="Arial"/>
              </a:rPr>
              <a:t>be </a:t>
            </a:r>
            <a:r>
              <a:rPr sz="1200" dirty="0">
                <a:latin typeface="Arial"/>
                <a:cs typeface="Arial"/>
              </a:rPr>
              <a:t>spaced  at least </a:t>
            </a:r>
            <a:r>
              <a:rPr sz="1200" b="1" spc="-5" dirty="0">
                <a:latin typeface="Arial"/>
                <a:cs typeface="Arial"/>
              </a:rPr>
              <a:t>1/2</a:t>
            </a:r>
            <a:r>
              <a:rPr sz="1200" b="1" spc="-100" dirty="0">
                <a:latin typeface="Arial"/>
                <a:cs typeface="Arial"/>
              </a:rPr>
              <a:t> </a:t>
            </a:r>
            <a:r>
              <a:rPr sz="1200" b="1" dirty="0">
                <a:latin typeface="Arial"/>
                <a:cs typeface="Arial"/>
              </a:rPr>
              <a:t>inch  </a:t>
            </a:r>
            <a:r>
              <a:rPr sz="1200" spc="-5" dirty="0">
                <a:latin typeface="Arial"/>
                <a:cs typeface="Arial"/>
              </a:rPr>
              <a:t>apart creating a  </a:t>
            </a:r>
            <a:r>
              <a:rPr sz="1200" dirty="0">
                <a:latin typeface="Arial"/>
                <a:cs typeface="Arial"/>
              </a:rPr>
              <a:t>pull open</a:t>
            </a:r>
            <a:r>
              <a:rPr sz="1200" spc="-45" dirty="0">
                <a:latin typeface="Arial"/>
                <a:cs typeface="Arial"/>
              </a:rPr>
              <a:t> </a:t>
            </a:r>
            <a:r>
              <a:rPr sz="1200" spc="-5" dirty="0">
                <a:latin typeface="Arial"/>
                <a:cs typeface="Arial"/>
              </a:rPr>
              <a:t>strip</a:t>
            </a:r>
            <a:endParaRPr sz="1200" dirty="0">
              <a:latin typeface="Arial"/>
              <a:cs typeface="Arial"/>
            </a:endParaRPr>
          </a:p>
        </p:txBody>
      </p:sp>
      <p:sp>
        <p:nvSpPr>
          <p:cNvPr id="8" name="object 8"/>
          <p:cNvSpPr/>
          <p:nvPr/>
        </p:nvSpPr>
        <p:spPr>
          <a:xfrm>
            <a:off x="1463039" y="3378708"/>
            <a:ext cx="504444" cy="553212"/>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1862327" y="2667000"/>
            <a:ext cx="1566672" cy="1976627"/>
          </a:xfrm>
          <a:prstGeom prst="rect">
            <a:avLst/>
          </a:prstGeom>
          <a:blipFill>
            <a:blip r:embed="rId6" cstate="print"/>
            <a:stretch>
              <a:fillRect/>
            </a:stretch>
          </a:blipFill>
        </p:spPr>
        <p:txBody>
          <a:bodyPr wrap="square" lIns="0" tIns="0" rIns="0" bIns="0" rtlCol="0"/>
          <a:lstStyle/>
          <a:p>
            <a:endParaRPr/>
          </a:p>
        </p:txBody>
      </p:sp>
      <p:sp>
        <p:nvSpPr>
          <p:cNvPr id="10" name="object 10"/>
          <p:cNvSpPr txBox="1"/>
          <p:nvPr/>
        </p:nvSpPr>
        <p:spPr>
          <a:xfrm>
            <a:off x="510336" y="1690877"/>
            <a:ext cx="8030845" cy="1489710"/>
          </a:xfrm>
          <a:prstGeom prst="rect">
            <a:avLst/>
          </a:prstGeom>
        </p:spPr>
        <p:txBody>
          <a:bodyPr vert="horz" wrap="square" lIns="0" tIns="13335" rIns="0" bIns="0" rtlCol="0">
            <a:spAutoFit/>
          </a:bodyPr>
          <a:lstStyle/>
          <a:p>
            <a:pPr marL="12700" marR="5080">
              <a:lnSpc>
                <a:spcPct val="100000"/>
              </a:lnSpc>
              <a:spcBef>
                <a:spcPts val="105"/>
              </a:spcBef>
            </a:pPr>
            <a:r>
              <a:rPr sz="2000" dirty="0">
                <a:latin typeface="Arial"/>
                <a:cs typeface="Arial"/>
              </a:rPr>
              <a:t>Perforations, a row of small holes punched in a sheet of paper so that</a:t>
            </a:r>
            <a:r>
              <a:rPr sz="2000" spc="-254" dirty="0">
                <a:latin typeface="Arial"/>
                <a:cs typeface="Arial"/>
              </a:rPr>
              <a:t> </a:t>
            </a:r>
            <a:r>
              <a:rPr sz="2000" dirty="0">
                <a:latin typeface="Arial"/>
                <a:cs typeface="Arial"/>
              </a:rPr>
              <a:t>a  section can be torn easily, are used to create pull-open strips, pop-out,  or pop-open panes subject to the following</a:t>
            </a:r>
            <a:r>
              <a:rPr sz="2000" spc="-145" dirty="0">
                <a:latin typeface="Arial"/>
                <a:cs typeface="Arial"/>
              </a:rPr>
              <a:t> </a:t>
            </a:r>
            <a:r>
              <a:rPr sz="2000" dirty="0">
                <a:latin typeface="Arial"/>
                <a:cs typeface="Arial"/>
              </a:rPr>
              <a:t>requirements:</a:t>
            </a:r>
          </a:p>
          <a:p>
            <a:pPr marL="1576705" marR="5344795" indent="278765">
              <a:lnSpc>
                <a:spcPts val="1250"/>
              </a:lnSpc>
              <a:spcBef>
                <a:spcPts val="1835"/>
              </a:spcBef>
            </a:pPr>
            <a:r>
              <a:rPr sz="1200" spc="-5" dirty="0">
                <a:latin typeface="Arial"/>
                <a:cs typeface="Arial"/>
              </a:rPr>
              <a:t>Position  </a:t>
            </a:r>
            <a:r>
              <a:rPr sz="1200" dirty="0">
                <a:latin typeface="Arial"/>
                <a:cs typeface="Arial"/>
              </a:rPr>
              <a:t>perforated</a:t>
            </a:r>
            <a:r>
              <a:rPr sz="1200" spc="-90" dirty="0">
                <a:latin typeface="Arial"/>
                <a:cs typeface="Arial"/>
              </a:rPr>
              <a:t> </a:t>
            </a:r>
            <a:r>
              <a:rPr sz="1200" spc="-5" dirty="0">
                <a:latin typeface="Arial"/>
                <a:cs typeface="Arial"/>
              </a:rPr>
              <a:t>strips</a:t>
            </a:r>
            <a:endParaRPr sz="1200" dirty="0">
              <a:latin typeface="Arial"/>
              <a:cs typeface="Arial"/>
            </a:endParaRPr>
          </a:p>
        </p:txBody>
      </p:sp>
      <p:sp>
        <p:nvSpPr>
          <p:cNvPr id="11" name="object 11"/>
          <p:cNvSpPr txBox="1"/>
          <p:nvPr/>
        </p:nvSpPr>
        <p:spPr>
          <a:xfrm>
            <a:off x="2077973" y="3129153"/>
            <a:ext cx="1119505" cy="1313815"/>
          </a:xfrm>
          <a:prstGeom prst="rect">
            <a:avLst/>
          </a:prstGeom>
        </p:spPr>
        <p:txBody>
          <a:bodyPr vert="horz" wrap="square" lIns="0" tIns="37465" rIns="0" bIns="0" rtlCol="0">
            <a:spAutoFit/>
          </a:bodyPr>
          <a:lstStyle/>
          <a:p>
            <a:pPr marL="12065" marR="5080" algn="ctr">
              <a:lnSpc>
                <a:spcPct val="86300"/>
              </a:lnSpc>
              <a:spcBef>
                <a:spcPts val="295"/>
              </a:spcBef>
            </a:pPr>
            <a:r>
              <a:rPr sz="1200" spc="-5" dirty="0">
                <a:latin typeface="Arial"/>
                <a:cs typeface="Arial"/>
              </a:rPr>
              <a:t>parallel </a:t>
            </a:r>
            <a:r>
              <a:rPr sz="1200" dirty="0">
                <a:latin typeface="Arial"/>
                <a:cs typeface="Arial"/>
              </a:rPr>
              <a:t>to the  </a:t>
            </a:r>
            <a:r>
              <a:rPr sz="1200" spc="-5" dirty="0">
                <a:latin typeface="Arial"/>
                <a:cs typeface="Arial"/>
              </a:rPr>
              <a:t>height </a:t>
            </a:r>
            <a:r>
              <a:rPr sz="1200" dirty="0">
                <a:latin typeface="Arial"/>
                <a:cs typeface="Arial"/>
              </a:rPr>
              <a:t>of the  </a:t>
            </a:r>
            <a:r>
              <a:rPr sz="1200" spc="-5" dirty="0">
                <a:latin typeface="Arial"/>
                <a:cs typeface="Arial"/>
              </a:rPr>
              <a:t>mailpiece </a:t>
            </a:r>
            <a:r>
              <a:rPr sz="1200" dirty="0">
                <a:latin typeface="Arial"/>
                <a:cs typeface="Arial"/>
              </a:rPr>
              <a:t>at  least </a:t>
            </a:r>
            <a:r>
              <a:rPr sz="1200" b="1" spc="-5" dirty="0">
                <a:latin typeface="Arial"/>
                <a:cs typeface="Arial"/>
              </a:rPr>
              <a:t>5 inches  </a:t>
            </a:r>
            <a:r>
              <a:rPr sz="1200" dirty="0">
                <a:latin typeface="Arial"/>
                <a:cs typeface="Arial"/>
              </a:rPr>
              <a:t>from the</a:t>
            </a:r>
            <a:r>
              <a:rPr sz="1200" spc="-105" dirty="0">
                <a:latin typeface="Arial"/>
                <a:cs typeface="Arial"/>
              </a:rPr>
              <a:t> </a:t>
            </a:r>
            <a:r>
              <a:rPr sz="1200" dirty="0">
                <a:latin typeface="Arial"/>
                <a:cs typeface="Arial"/>
              </a:rPr>
              <a:t>leading  </a:t>
            </a:r>
            <a:r>
              <a:rPr sz="1200" spc="-5" dirty="0">
                <a:latin typeface="Arial"/>
                <a:cs typeface="Arial"/>
              </a:rPr>
              <a:t>edge and </a:t>
            </a:r>
            <a:r>
              <a:rPr sz="1200" b="1" spc="-5" dirty="0">
                <a:latin typeface="Arial"/>
                <a:cs typeface="Arial"/>
              </a:rPr>
              <a:t>2  inches </a:t>
            </a:r>
            <a:r>
              <a:rPr sz="1200" dirty="0">
                <a:latin typeface="Arial"/>
                <a:cs typeface="Arial"/>
              </a:rPr>
              <a:t>from</a:t>
            </a:r>
            <a:r>
              <a:rPr sz="1200" spc="-80" dirty="0">
                <a:latin typeface="Arial"/>
                <a:cs typeface="Arial"/>
              </a:rPr>
              <a:t> </a:t>
            </a:r>
            <a:r>
              <a:rPr sz="1200" dirty="0">
                <a:latin typeface="Arial"/>
                <a:cs typeface="Arial"/>
              </a:rPr>
              <a:t>the  </a:t>
            </a:r>
            <a:r>
              <a:rPr sz="1200" spc="-5" dirty="0">
                <a:latin typeface="Arial"/>
                <a:cs typeface="Arial"/>
              </a:rPr>
              <a:t>trailing</a:t>
            </a:r>
            <a:r>
              <a:rPr sz="1200" spc="-20" dirty="0">
                <a:latin typeface="Arial"/>
                <a:cs typeface="Arial"/>
              </a:rPr>
              <a:t> </a:t>
            </a:r>
            <a:r>
              <a:rPr sz="1200" spc="-5" dirty="0">
                <a:latin typeface="Arial"/>
                <a:cs typeface="Arial"/>
              </a:rPr>
              <a:t>edge</a:t>
            </a:r>
            <a:endParaRPr sz="1200" dirty="0">
              <a:latin typeface="Arial"/>
              <a:cs typeface="Arial"/>
            </a:endParaRPr>
          </a:p>
        </p:txBody>
      </p:sp>
      <p:sp>
        <p:nvSpPr>
          <p:cNvPr id="12" name="object 12"/>
          <p:cNvSpPr/>
          <p:nvPr/>
        </p:nvSpPr>
        <p:spPr>
          <a:xfrm>
            <a:off x="3325367" y="3378708"/>
            <a:ext cx="504443" cy="553212"/>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721608" y="2667000"/>
            <a:ext cx="1594103" cy="1976627"/>
          </a:xfrm>
          <a:prstGeom prst="rect">
            <a:avLst/>
          </a:prstGeom>
          <a:blipFill>
            <a:blip r:embed="rId8" cstate="print"/>
            <a:stretch>
              <a:fillRect/>
            </a:stretch>
          </a:blipFill>
        </p:spPr>
        <p:txBody>
          <a:bodyPr wrap="square" lIns="0" tIns="0" rIns="0" bIns="0" rtlCol="0"/>
          <a:lstStyle/>
          <a:p>
            <a:endParaRPr/>
          </a:p>
        </p:txBody>
      </p:sp>
      <p:sp>
        <p:nvSpPr>
          <p:cNvPr id="14" name="object 14"/>
          <p:cNvSpPr txBox="1"/>
          <p:nvPr/>
        </p:nvSpPr>
        <p:spPr>
          <a:xfrm>
            <a:off x="3909186" y="3050540"/>
            <a:ext cx="1179830" cy="1156970"/>
          </a:xfrm>
          <a:prstGeom prst="rect">
            <a:avLst/>
          </a:prstGeom>
        </p:spPr>
        <p:txBody>
          <a:bodyPr vert="horz" wrap="square" lIns="0" tIns="37465" rIns="0" bIns="0" rtlCol="0">
            <a:spAutoFit/>
          </a:bodyPr>
          <a:lstStyle/>
          <a:p>
            <a:pPr marL="12700" marR="5080" indent="1905" algn="ctr">
              <a:lnSpc>
                <a:spcPct val="86400"/>
              </a:lnSpc>
              <a:spcBef>
                <a:spcPts val="295"/>
              </a:spcBef>
            </a:pPr>
            <a:r>
              <a:rPr sz="1200" spc="-5" dirty="0">
                <a:latin typeface="Arial"/>
                <a:cs typeface="Arial"/>
              </a:rPr>
              <a:t>Position  </a:t>
            </a:r>
            <a:r>
              <a:rPr sz="1200" dirty="0">
                <a:latin typeface="Arial"/>
                <a:cs typeface="Arial"/>
              </a:rPr>
              <a:t>perforated </a:t>
            </a:r>
            <a:r>
              <a:rPr sz="1200" spc="-5" dirty="0">
                <a:latin typeface="Arial"/>
                <a:cs typeface="Arial"/>
              </a:rPr>
              <a:t>strips  parallel </a:t>
            </a:r>
            <a:r>
              <a:rPr sz="1200" dirty="0">
                <a:latin typeface="Arial"/>
                <a:cs typeface="Arial"/>
              </a:rPr>
              <a:t>to the  </a:t>
            </a:r>
            <a:r>
              <a:rPr sz="1200" spc="-5" dirty="0">
                <a:latin typeface="Arial"/>
                <a:cs typeface="Arial"/>
              </a:rPr>
              <a:t>length </a:t>
            </a:r>
            <a:r>
              <a:rPr sz="1200" dirty="0">
                <a:latin typeface="Arial"/>
                <a:cs typeface="Arial"/>
              </a:rPr>
              <a:t>of the  </a:t>
            </a:r>
            <a:r>
              <a:rPr sz="1200" spc="-5" dirty="0">
                <a:latin typeface="Arial"/>
                <a:cs typeface="Arial"/>
              </a:rPr>
              <a:t>mailpiece </a:t>
            </a:r>
            <a:r>
              <a:rPr sz="1200" dirty="0">
                <a:latin typeface="Arial"/>
                <a:cs typeface="Arial"/>
              </a:rPr>
              <a:t>at  least </a:t>
            </a:r>
            <a:r>
              <a:rPr sz="1200" b="1" spc="-5" dirty="0">
                <a:latin typeface="Arial"/>
                <a:cs typeface="Arial"/>
              </a:rPr>
              <a:t>1 </a:t>
            </a:r>
            <a:r>
              <a:rPr sz="1200" b="1" dirty="0">
                <a:latin typeface="Arial"/>
                <a:cs typeface="Arial"/>
              </a:rPr>
              <a:t>inch</a:t>
            </a:r>
            <a:r>
              <a:rPr sz="1200" b="1" spc="-90" dirty="0">
                <a:latin typeface="Arial"/>
                <a:cs typeface="Arial"/>
              </a:rPr>
              <a:t> </a:t>
            </a:r>
            <a:r>
              <a:rPr sz="1200" dirty="0">
                <a:latin typeface="Arial"/>
                <a:cs typeface="Arial"/>
              </a:rPr>
              <a:t>from  the</a:t>
            </a:r>
            <a:r>
              <a:rPr sz="1200" spc="-20" dirty="0">
                <a:latin typeface="Arial"/>
                <a:cs typeface="Arial"/>
              </a:rPr>
              <a:t> </a:t>
            </a:r>
            <a:r>
              <a:rPr sz="1200" dirty="0">
                <a:latin typeface="Arial"/>
                <a:cs typeface="Arial"/>
              </a:rPr>
              <a:t>top</a:t>
            </a:r>
          </a:p>
        </p:txBody>
      </p:sp>
      <p:sp>
        <p:nvSpPr>
          <p:cNvPr id="15" name="object 15"/>
          <p:cNvSpPr/>
          <p:nvPr/>
        </p:nvSpPr>
        <p:spPr>
          <a:xfrm>
            <a:off x="5186171" y="3378708"/>
            <a:ext cx="504444" cy="553212"/>
          </a:xfrm>
          <a:prstGeom prst="rect">
            <a:avLst/>
          </a:prstGeom>
          <a:blipFill>
            <a:blip r:embed="rId9" cstate="print"/>
            <a:stretch>
              <a:fillRect/>
            </a:stretch>
          </a:blipFill>
        </p:spPr>
        <p:txBody>
          <a:bodyPr wrap="square" lIns="0" tIns="0" rIns="0" bIns="0" rtlCol="0"/>
          <a:lstStyle/>
          <a:p>
            <a:endParaRPr/>
          </a:p>
        </p:txBody>
      </p:sp>
      <p:sp>
        <p:nvSpPr>
          <p:cNvPr id="16" name="object 16"/>
          <p:cNvSpPr/>
          <p:nvPr/>
        </p:nvSpPr>
        <p:spPr>
          <a:xfrm>
            <a:off x="5585459" y="2667000"/>
            <a:ext cx="1580388" cy="1976627"/>
          </a:xfrm>
          <a:prstGeom prst="rect">
            <a:avLst/>
          </a:prstGeom>
          <a:blipFill>
            <a:blip r:embed="rId10" cstate="print"/>
            <a:stretch>
              <a:fillRect/>
            </a:stretch>
          </a:blipFill>
        </p:spPr>
        <p:txBody>
          <a:bodyPr wrap="square" lIns="0" tIns="0" rIns="0" bIns="0" rtlCol="0"/>
          <a:lstStyle/>
          <a:p>
            <a:endParaRPr/>
          </a:p>
        </p:txBody>
      </p:sp>
      <p:sp>
        <p:nvSpPr>
          <p:cNvPr id="17" name="object 17"/>
          <p:cNvSpPr txBox="1"/>
          <p:nvPr/>
        </p:nvSpPr>
        <p:spPr>
          <a:xfrm>
            <a:off x="5786373" y="3287395"/>
            <a:ext cx="1152525" cy="682625"/>
          </a:xfrm>
          <a:prstGeom prst="rect">
            <a:avLst/>
          </a:prstGeom>
        </p:spPr>
        <p:txBody>
          <a:bodyPr vert="horz" wrap="square" lIns="0" tIns="37465" rIns="0" bIns="0" rtlCol="0">
            <a:spAutoFit/>
          </a:bodyPr>
          <a:lstStyle/>
          <a:p>
            <a:pPr marL="12700" marR="5080" indent="-3175" algn="ctr">
              <a:lnSpc>
                <a:spcPct val="86400"/>
              </a:lnSpc>
              <a:spcBef>
                <a:spcPts val="295"/>
              </a:spcBef>
            </a:pPr>
            <a:r>
              <a:rPr sz="1200" dirty="0">
                <a:latin typeface="Arial"/>
                <a:cs typeface="Arial"/>
              </a:rPr>
              <a:t>Perforations  </a:t>
            </a:r>
            <a:r>
              <a:rPr sz="1200" spc="-5" dirty="0">
                <a:latin typeface="Arial"/>
                <a:cs typeface="Arial"/>
              </a:rPr>
              <a:t>have a </a:t>
            </a:r>
            <a:r>
              <a:rPr sz="1200" b="1" spc="-5" dirty="0">
                <a:latin typeface="Arial"/>
                <a:cs typeface="Arial"/>
              </a:rPr>
              <a:t>1mm</a:t>
            </a:r>
            <a:r>
              <a:rPr sz="1200" b="1" spc="-65" dirty="0">
                <a:latin typeface="Arial"/>
                <a:cs typeface="Arial"/>
              </a:rPr>
              <a:t> </a:t>
            </a:r>
            <a:r>
              <a:rPr sz="1200" b="1" spc="-5" dirty="0">
                <a:latin typeface="Arial"/>
                <a:cs typeface="Arial"/>
              </a:rPr>
              <a:t>cut  </a:t>
            </a:r>
            <a:r>
              <a:rPr sz="1200" b="1" dirty="0">
                <a:latin typeface="Arial"/>
                <a:cs typeface="Arial"/>
              </a:rPr>
              <a:t>(max)/1mm </a:t>
            </a:r>
            <a:r>
              <a:rPr sz="1200" b="1" spc="-5" dirty="0">
                <a:latin typeface="Arial"/>
                <a:cs typeface="Arial"/>
              </a:rPr>
              <a:t>tie  </a:t>
            </a:r>
            <a:r>
              <a:rPr sz="1200" spc="-5" dirty="0">
                <a:latin typeface="Arial"/>
                <a:cs typeface="Arial"/>
              </a:rPr>
              <a:t>(min)</a:t>
            </a:r>
            <a:r>
              <a:rPr sz="1200" spc="-25" dirty="0">
                <a:latin typeface="Arial"/>
                <a:cs typeface="Arial"/>
              </a:rPr>
              <a:t> </a:t>
            </a:r>
            <a:r>
              <a:rPr sz="1200" spc="-5" dirty="0">
                <a:latin typeface="Arial"/>
                <a:cs typeface="Arial"/>
              </a:rPr>
              <a:t>ratio</a:t>
            </a:r>
            <a:endParaRPr sz="1200" dirty="0">
              <a:latin typeface="Arial"/>
              <a:cs typeface="Arial"/>
            </a:endParaRPr>
          </a:p>
        </p:txBody>
      </p:sp>
      <p:sp>
        <p:nvSpPr>
          <p:cNvPr id="18" name="object 18"/>
          <p:cNvSpPr/>
          <p:nvPr/>
        </p:nvSpPr>
        <p:spPr>
          <a:xfrm>
            <a:off x="7048500" y="3378708"/>
            <a:ext cx="504444" cy="553212"/>
          </a:xfrm>
          <a:prstGeom prst="rect">
            <a:avLst/>
          </a:prstGeom>
          <a:blipFill>
            <a:blip r:embed="rId11" cstate="print"/>
            <a:stretch>
              <a:fillRect/>
            </a:stretch>
          </a:blipFill>
        </p:spPr>
        <p:txBody>
          <a:bodyPr wrap="square" lIns="0" tIns="0" rIns="0" bIns="0" rtlCol="0"/>
          <a:lstStyle/>
          <a:p>
            <a:endParaRPr/>
          </a:p>
        </p:txBody>
      </p:sp>
      <p:sp>
        <p:nvSpPr>
          <p:cNvPr id="19" name="object 19"/>
          <p:cNvSpPr/>
          <p:nvPr/>
        </p:nvSpPr>
        <p:spPr>
          <a:xfrm>
            <a:off x="7447788" y="2667000"/>
            <a:ext cx="1551431" cy="1976627"/>
          </a:xfrm>
          <a:prstGeom prst="rect">
            <a:avLst/>
          </a:prstGeom>
          <a:blipFill>
            <a:blip r:embed="rId12" cstate="print"/>
            <a:stretch>
              <a:fillRect/>
            </a:stretch>
          </a:blipFill>
        </p:spPr>
        <p:txBody>
          <a:bodyPr wrap="square" lIns="0" tIns="0" rIns="0" bIns="0" rtlCol="0"/>
          <a:lstStyle/>
          <a:p>
            <a:endParaRPr/>
          </a:p>
        </p:txBody>
      </p:sp>
      <p:sp>
        <p:nvSpPr>
          <p:cNvPr id="20" name="object 20"/>
          <p:cNvSpPr txBox="1"/>
          <p:nvPr/>
        </p:nvSpPr>
        <p:spPr>
          <a:xfrm>
            <a:off x="7852664" y="3050540"/>
            <a:ext cx="74041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Arial"/>
                <a:cs typeface="Arial"/>
              </a:rPr>
              <a:t>P</a:t>
            </a:r>
            <a:r>
              <a:rPr sz="1200" spc="-5" dirty="0">
                <a:latin typeface="Arial"/>
                <a:cs typeface="Arial"/>
              </a:rPr>
              <a:t>e</a:t>
            </a:r>
            <a:r>
              <a:rPr sz="1200" dirty="0">
                <a:latin typeface="Arial"/>
                <a:cs typeface="Arial"/>
              </a:rPr>
              <a:t>r</a:t>
            </a:r>
            <a:r>
              <a:rPr sz="1200" spc="5" dirty="0">
                <a:latin typeface="Arial"/>
                <a:cs typeface="Arial"/>
              </a:rPr>
              <a:t>f</a:t>
            </a:r>
            <a:r>
              <a:rPr sz="1200" spc="-5" dirty="0">
                <a:latin typeface="Arial"/>
                <a:cs typeface="Arial"/>
              </a:rPr>
              <a:t>o</a:t>
            </a:r>
            <a:r>
              <a:rPr sz="1200" dirty="0">
                <a:latin typeface="Arial"/>
                <a:cs typeface="Arial"/>
              </a:rPr>
              <a:t>rate</a:t>
            </a:r>
            <a:r>
              <a:rPr sz="1200" spc="-5" dirty="0">
                <a:latin typeface="Arial"/>
                <a:cs typeface="Arial"/>
              </a:rPr>
              <a:t>d</a:t>
            </a:r>
            <a:endParaRPr sz="1200">
              <a:latin typeface="Arial"/>
              <a:cs typeface="Arial"/>
            </a:endParaRPr>
          </a:p>
        </p:txBody>
      </p:sp>
      <p:sp>
        <p:nvSpPr>
          <p:cNvPr id="21" name="object 21"/>
          <p:cNvSpPr txBox="1"/>
          <p:nvPr/>
        </p:nvSpPr>
        <p:spPr>
          <a:xfrm>
            <a:off x="7675880" y="3209035"/>
            <a:ext cx="1094740" cy="998219"/>
          </a:xfrm>
          <a:prstGeom prst="rect">
            <a:avLst/>
          </a:prstGeom>
        </p:spPr>
        <p:txBody>
          <a:bodyPr vert="horz" wrap="square" lIns="0" tIns="37465" rIns="0" bIns="0" rtlCol="0">
            <a:spAutoFit/>
          </a:bodyPr>
          <a:lstStyle/>
          <a:p>
            <a:pPr marL="12700" marR="5080" indent="635" algn="ctr">
              <a:lnSpc>
                <a:spcPct val="86400"/>
              </a:lnSpc>
              <a:spcBef>
                <a:spcPts val="295"/>
              </a:spcBef>
            </a:pPr>
            <a:r>
              <a:rPr sz="1200" spc="-5" dirty="0">
                <a:latin typeface="Arial"/>
                <a:cs typeface="Arial"/>
              </a:rPr>
              <a:t>panes </a:t>
            </a:r>
            <a:r>
              <a:rPr sz="1200" dirty="0">
                <a:latin typeface="Arial"/>
                <a:cs typeface="Arial"/>
              </a:rPr>
              <a:t>may not  </a:t>
            </a:r>
            <a:r>
              <a:rPr sz="1200" spc="-5" dirty="0">
                <a:latin typeface="Arial"/>
                <a:cs typeface="Arial"/>
              </a:rPr>
              <a:t>be prepared on  </a:t>
            </a:r>
            <a:r>
              <a:rPr sz="1200" dirty="0">
                <a:latin typeface="Arial"/>
                <a:cs typeface="Arial"/>
              </a:rPr>
              <a:t>pieces </a:t>
            </a:r>
            <a:r>
              <a:rPr sz="1200" spc="-5" dirty="0">
                <a:latin typeface="Arial"/>
                <a:cs typeface="Arial"/>
              </a:rPr>
              <a:t>with</a:t>
            </a:r>
            <a:r>
              <a:rPr sz="1200" spc="-85" dirty="0">
                <a:latin typeface="Arial"/>
                <a:cs typeface="Arial"/>
              </a:rPr>
              <a:t> </a:t>
            </a:r>
            <a:r>
              <a:rPr sz="1200" dirty="0">
                <a:latin typeface="Arial"/>
                <a:cs typeface="Arial"/>
              </a:rPr>
              <a:t>die-  cuts </a:t>
            </a:r>
            <a:r>
              <a:rPr sz="1200" spc="-5" dirty="0">
                <a:latin typeface="Arial"/>
                <a:cs typeface="Arial"/>
              </a:rPr>
              <a:t>or on any  mailpiece</a:t>
            </a:r>
            <a:r>
              <a:rPr sz="1200" spc="-60" dirty="0">
                <a:latin typeface="Arial"/>
                <a:cs typeface="Arial"/>
              </a:rPr>
              <a:t> </a:t>
            </a:r>
            <a:r>
              <a:rPr sz="1200" dirty="0">
                <a:latin typeface="Arial"/>
                <a:cs typeface="Arial"/>
              </a:rPr>
              <a:t>made  of</a:t>
            </a:r>
            <a:r>
              <a:rPr sz="1200" spc="-30" dirty="0">
                <a:latin typeface="Arial"/>
                <a:cs typeface="Arial"/>
              </a:rPr>
              <a:t> </a:t>
            </a:r>
            <a:r>
              <a:rPr sz="1200" spc="-5" dirty="0">
                <a:latin typeface="Arial"/>
                <a:cs typeface="Arial"/>
              </a:rPr>
              <a:t>newsprint</a:t>
            </a:r>
            <a:endParaRPr sz="1200" dirty="0">
              <a:latin typeface="Arial"/>
              <a:cs typeface="Arial"/>
            </a:endParaRPr>
          </a:p>
        </p:txBody>
      </p:sp>
      <p:sp>
        <p:nvSpPr>
          <p:cNvPr id="22" name="object 22"/>
          <p:cNvSpPr/>
          <p:nvPr/>
        </p:nvSpPr>
        <p:spPr>
          <a:xfrm>
            <a:off x="164592" y="5271514"/>
            <a:ext cx="8727948" cy="1469136"/>
          </a:xfrm>
          <a:prstGeom prst="rect">
            <a:avLst/>
          </a:prstGeom>
          <a:blipFill>
            <a:blip r:embed="rId13" cstate="print"/>
            <a:stretch>
              <a:fillRect/>
            </a:stretch>
          </a:blipFill>
        </p:spPr>
        <p:txBody>
          <a:bodyPr wrap="square" lIns="0" tIns="0" rIns="0" bIns="0" rtlCol="0"/>
          <a:lstStyle/>
          <a:p>
            <a:endParaRPr/>
          </a:p>
        </p:txBody>
      </p:sp>
      <p:sp>
        <p:nvSpPr>
          <p:cNvPr id="23" name="object 23"/>
          <p:cNvSpPr txBox="1"/>
          <p:nvPr/>
        </p:nvSpPr>
        <p:spPr>
          <a:xfrm>
            <a:off x="3584828" y="4875021"/>
            <a:ext cx="1974214" cy="254000"/>
          </a:xfrm>
          <a:prstGeom prst="rect">
            <a:avLst/>
          </a:prstGeom>
        </p:spPr>
        <p:txBody>
          <a:bodyPr vert="horz" wrap="square" lIns="0" tIns="12700" rIns="0" bIns="0" rtlCol="0">
            <a:spAutoFit/>
          </a:bodyPr>
          <a:lstStyle/>
          <a:p>
            <a:pPr marL="12700">
              <a:lnSpc>
                <a:spcPct val="100000"/>
              </a:lnSpc>
              <a:spcBef>
                <a:spcPts val="100"/>
              </a:spcBef>
            </a:pPr>
            <a:r>
              <a:rPr sz="1500" b="1" spc="-5" dirty="0">
                <a:latin typeface="Arial"/>
                <a:cs typeface="Arial"/>
              </a:rPr>
              <a:t>Example</a:t>
            </a:r>
            <a:r>
              <a:rPr sz="1500" b="1" spc="-30" dirty="0">
                <a:latin typeface="Arial"/>
                <a:cs typeface="Arial"/>
              </a:rPr>
              <a:t> </a:t>
            </a:r>
            <a:r>
              <a:rPr sz="1500" b="1" spc="-5" dirty="0">
                <a:latin typeface="Arial"/>
                <a:cs typeface="Arial"/>
              </a:rPr>
              <a:t>perforations</a:t>
            </a:r>
            <a:endParaRPr sz="1500" dirty="0">
              <a:latin typeface="Arial"/>
              <a:cs typeface="Arial"/>
            </a:endParaRPr>
          </a:p>
        </p:txBody>
      </p:sp>
      <p:sp>
        <p:nvSpPr>
          <p:cNvPr id="24" name="object 24"/>
          <p:cNvSpPr/>
          <p:nvPr/>
        </p:nvSpPr>
        <p:spPr>
          <a:xfrm>
            <a:off x="1836420" y="6417564"/>
            <a:ext cx="323215" cy="216535"/>
          </a:xfrm>
          <a:custGeom>
            <a:avLst/>
            <a:gdLst/>
            <a:ahLst/>
            <a:cxnLst/>
            <a:rect l="l" t="t" r="r" b="b"/>
            <a:pathLst>
              <a:path w="323214" h="216534">
                <a:moveTo>
                  <a:pt x="161544" y="0"/>
                </a:moveTo>
                <a:lnTo>
                  <a:pt x="110459" y="5516"/>
                </a:lnTo>
                <a:lnTo>
                  <a:pt x="66111" y="20878"/>
                </a:lnTo>
                <a:lnTo>
                  <a:pt x="31150" y="44302"/>
                </a:lnTo>
                <a:lnTo>
                  <a:pt x="0" y="108204"/>
                </a:lnTo>
                <a:lnTo>
                  <a:pt x="8229" y="142402"/>
                </a:lnTo>
                <a:lnTo>
                  <a:pt x="31150" y="172105"/>
                </a:lnTo>
                <a:lnTo>
                  <a:pt x="66111" y="195529"/>
                </a:lnTo>
                <a:lnTo>
                  <a:pt x="110459" y="210891"/>
                </a:lnTo>
                <a:lnTo>
                  <a:pt x="161544" y="216408"/>
                </a:lnTo>
                <a:lnTo>
                  <a:pt x="212628" y="210891"/>
                </a:lnTo>
                <a:lnTo>
                  <a:pt x="256976" y="195529"/>
                </a:lnTo>
                <a:lnTo>
                  <a:pt x="291937" y="172105"/>
                </a:lnTo>
                <a:lnTo>
                  <a:pt x="314858" y="142402"/>
                </a:lnTo>
                <a:lnTo>
                  <a:pt x="323088" y="108204"/>
                </a:lnTo>
                <a:lnTo>
                  <a:pt x="314858" y="74005"/>
                </a:lnTo>
                <a:lnTo>
                  <a:pt x="291937" y="44302"/>
                </a:lnTo>
                <a:lnTo>
                  <a:pt x="256976" y="20878"/>
                </a:lnTo>
                <a:lnTo>
                  <a:pt x="212628" y="5516"/>
                </a:lnTo>
                <a:lnTo>
                  <a:pt x="161544" y="0"/>
                </a:lnTo>
                <a:close/>
              </a:path>
            </a:pathLst>
          </a:custGeom>
          <a:solidFill>
            <a:srgbClr val="FFFFFF"/>
          </a:solidFill>
        </p:spPr>
        <p:txBody>
          <a:bodyPr wrap="square" lIns="0" tIns="0" rIns="0" bIns="0" rtlCol="0"/>
          <a:lstStyle/>
          <a:p>
            <a:endParaRPr/>
          </a:p>
        </p:txBody>
      </p:sp>
      <p:sp>
        <p:nvSpPr>
          <p:cNvPr id="25" name="object 25"/>
          <p:cNvSpPr/>
          <p:nvPr/>
        </p:nvSpPr>
        <p:spPr>
          <a:xfrm>
            <a:off x="3816096" y="6417564"/>
            <a:ext cx="325120" cy="216535"/>
          </a:xfrm>
          <a:custGeom>
            <a:avLst/>
            <a:gdLst/>
            <a:ahLst/>
            <a:cxnLst/>
            <a:rect l="l" t="t" r="r" b="b"/>
            <a:pathLst>
              <a:path w="325120" h="216534">
                <a:moveTo>
                  <a:pt x="162305" y="0"/>
                </a:moveTo>
                <a:lnTo>
                  <a:pt x="110995" y="5516"/>
                </a:lnTo>
                <a:lnTo>
                  <a:pt x="66440" y="20878"/>
                </a:lnTo>
                <a:lnTo>
                  <a:pt x="31309" y="44302"/>
                </a:lnTo>
                <a:lnTo>
                  <a:pt x="0" y="108204"/>
                </a:lnTo>
                <a:lnTo>
                  <a:pt x="8272" y="142402"/>
                </a:lnTo>
                <a:lnTo>
                  <a:pt x="31309" y="172105"/>
                </a:lnTo>
                <a:lnTo>
                  <a:pt x="66440" y="195529"/>
                </a:lnTo>
                <a:lnTo>
                  <a:pt x="110995" y="210891"/>
                </a:lnTo>
                <a:lnTo>
                  <a:pt x="162305" y="216408"/>
                </a:lnTo>
                <a:lnTo>
                  <a:pt x="213616" y="210891"/>
                </a:lnTo>
                <a:lnTo>
                  <a:pt x="258171" y="195529"/>
                </a:lnTo>
                <a:lnTo>
                  <a:pt x="293302" y="172105"/>
                </a:lnTo>
                <a:lnTo>
                  <a:pt x="316339" y="142402"/>
                </a:lnTo>
                <a:lnTo>
                  <a:pt x="324612" y="108204"/>
                </a:lnTo>
                <a:lnTo>
                  <a:pt x="316339" y="74005"/>
                </a:lnTo>
                <a:lnTo>
                  <a:pt x="293302" y="44302"/>
                </a:lnTo>
                <a:lnTo>
                  <a:pt x="258171" y="20878"/>
                </a:lnTo>
                <a:lnTo>
                  <a:pt x="213616" y="5516"/>
                </a:lnTo>
                <a:lnTo>
                  <a:pt x="162305" y="0"/>
                </a:lnTo>
                <a:close/>
              </a:path>
            </a:pathLst>
          </a:custGeom>
          <a:solidFill>
            <a:srgbClr val="FFFFFF"/>
          </a:solidFill>
        </p:spPr>
        <p:txBody>
          <a:bodyPr wrap="square" lIns="0" tIns="0" rIns="0" bIns="0" rtlCol="0"/>
          <a:lstStyle/>
          <a:p>
            <a:endParaRPr/>
          </a:p>
        </p:txBody>
      </p:sp>
      <p:sp>
        <p:nvSpPr>
          <p:cNvPr id="26" name="object 26"/>
          <p:cNvSpPr/>
          <p:nvPr/>
        </p:nvSpPr>
        <p:spPr>
          <a:xfrm>
            <a:off x="5903976" y="6380988"/>
            <a:ext cx="325120" cy="216535"/>
          </a:xfrm>
          <a:custGeom>
            <a:avLst/>
            <a:gdLst/>
            <a:ahLst/>
            <a:cxnLst/>
            <a:rect l="l" t="t" r="r" b="b"/>
            <a:pathLst>
              <a:path w="325120" h="216534">
                <a:moveTo>
                  <a:pt x="162306" y="0"/>
                </a:moveTo>
                <a:lnTo>
                  <a:pt x="110995" y="5516"/>
                </a:lnTo>
                <a:lnTo>
                  <a:pt x="66440" y="20878"/>
                </a:lnTo>
                <a:lnTo>
                  <a:pt x="31309" y="44302"/>
                </a:lnTo>
                <a:lnTo>
                  <a:pt x="0" y="108204"/>
                </a:lnTo>
                <a:lnTo>
                  <a:pt x="8272" y="142402"/>
                </a:lnTo>
                <a:lnTo>
                  <a:pt x="31309" y="172105"/>
                </a:lnTo>
                <a:lnTo>
                  <a:pt x="66440" y="195529"/>
                </a:lnTo>
                <a:lnTo>
                  <a:pt x="110995" y="210891"/>
                </a:lnTo>
                <a:lnTo>
                  <a:pt x="162306" y="216408"/>
                </a:lnTo>
                <a:lnTo>
                  <a:pt x="213616" y="210891"/>
                </a:lnTo>
                <a:lnTo>
                  <a:pt x="258171" y="195529"/>
                </a:lnTo>
                <a:lnTo>
                  <a:pt x="293302" y="172105"/>
                </a:lnTo>
                <a:lnTo>
                  <a:pt x="316339" y="142402"/>
                </a:lnTo>
                <a:lnTo>
                  <a:pt x="324612" y="108204"/>
                </a:lnTo>
                <a:lnTo>
                  <a:pt x="316339" y="74005"/>
                </a:lnTo>
                <a:lnTo>
                  <a:pt x="293302" y="44302"/>
                </a:lnTo>
                <a:lnTo>
                  <a:pt x="258171" y="20878"/>
                </a:lnTo>
                <a:lnTo>
                  <a:pt x="213616" y="5516"/>
                </a:lnTo>
                <a:lnTo>
                  <a:pt x="162306" y="0"/>
                </a:lnTo>
                <a:close/>
              </a:path>
            </a:pathLst>
          </a:custGeom>
          <a:solidFill>
            <a:srgbClr val="FFFFFF"/>
          </a:solidFill>
        </p:spPr>
        <p:txBody>
          <a:bodyPr wrap="square" lIns="0" tIns="0" rIns="0" bIns="0" rtlCol="0"/>
          <a:lstStyle/>
          <a:p>
            <a:endParaRPr/>
          </a:p>
        </p:txBody>
      </p:sp>
      <p:sp>
        <p:nvSpPr>
          <p:cNvPr id="27" name="object 27"/>
          <p:cNvSpPr/>
          <p:nvPr/>
        </p:nvSpPr>
        <p:spPr>
          <a:xfrm>
            <a:off x="8244840" y="6452615"/>
            <a:ext cx="323215" cy="216535"/>
          </a:xfrm>
          <a:custGeom>
            <a:avLst/>
            <a:gdLst/>
            <a:ahLst/>
            <a:cxnLst/>
            <a:rect l="l" t="t" r="r" b="b"/>
            <a:pathLst>
              <a:path w="323215" h="216534">
                <a:moveTo>
                  <a:pt x="161543" y="0"/>
                </a:moveTo>
                <a:lnTo>
                  <a:pt x="110459" y="5516"/>
                </a:lnTo>
                <a:lnTo>
                  <a:pt x="66111" y="20878"/>
                </a:lnTo>
                <a:lnTo>
                  <a:pt x="31150" y="44302"/>
                </a:lnTo>
                <a:lnTo>
                  <a:pt x="0" y="108204"/>
                </a:lnTo>
                <a:lnTo>
                  <a:pt x="8229" y="142402"/>
                </a:lnTo>
                <a:lnTo>
                  <a:pt x="31150" y="172105"/>
                </a:lnTo>
                <a:lnTo>
                  <a:pt x="66111" y="195529"/>
                </a:lnTo>
                <a:lnTo>
                  <a:pt x="110459" y="210891"/>
                </a:lnTo>
                <a:lnTo>
                  <a:pt x="161543" y="216408"/>
                </a:lnTo>
                <a:lnTo>
                  <a:pt x="212628" y="210891"/>
                </a:lnTo>
                <a:lnTo>
                  <a:pt x="256976" y="195529"/>
                </a:lnTo>
                <a:lnTo>
                  <a:pt x="291937" y="172105"/>
                </a:lnTo>
                <a:lnTo>
                  <a:pt x="314858" y="142402"/>
                </a:lnTo>
                <a:lnTo>
                  <a:pt x="323087" y="108204"/>
                </a:lnTo>
                <a:lnTo>
                  <a:pt x="314858" y="74005"/>
                </a:lnTo>
                <a:lnTo>
                  <a:pt x="291937" y="44302"/>
                </a:lnTo>
                <a:lnTo>
                  <a:pt x="256976" y="20878"/>
                </a:lnTo>
                <a:lnTo>
                  <a:pt x="212628" y="5516"/>
                </a:lnTo>
                <a:lnTo>
                  <a:pt x="161543" y="0"/>
                </a:lnTo>
                <a:close/>
              </a:path>
            </a:pathLst>
          </a:custGeom>
          <a:solidFill>
            <a:srgbClr val="FFFFFF"/>
          </a:solid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215767" y="402082"/>
            <a:ext cx="5393055" cy="1001394"/>
          </a:xfrm>
          <a:prstGeom prst="rect">
            <a:avLst/>
          </a:prstGeom>
        </p:spPr>
        <p:txBody>
          <a:bodyPr vert="horz" wrap="square" lIns="0" tIns="13335" rIns="0" bIns="0" rtlCol="0">
            <a:spAutoFit/>
          </a:bodyPr>
          <a:lstStyle/>
          <a:p>
            <a:pPr marL="12700">
              <a:lnSpc>
                <a:spcPct val="100000"/>
              </a:lnSpc>
              <a:spcBef>
                <a:spcPts val="105"/>
              </a:spcBef>
            </a:pPr>
            <a:r>
              <a:rPr dirty="0"/>
              <a:t>Optional Design Elements</a:t>
            </a:r>
            <a:r>
              <a:rPr spc="-170" dirty="0"/>
              <a:t> </a:t>
            </a:r>
            <a:r>
              <a:rPr dirty="0"/>
              <a:t>–</a:t>
            </a:r>
          </a:p>
          <a:p>
            <a:pPr marL="2538095">
              <a:lnSpc>
                <a:spcPct val="100000"/>
              </a:lnSpc>
            </a:pPr>
            <a:r>
              <a:rPr dirty="0"/>
              <a:t>Pop-out</a:t>
            </a:r>
            <a:r>
              <a:rPr spc="-114" dirty="0"/>
              <a:t> </a:t>
            </a:r>
            <a:r>
              <a:rPr spc="-5" dirty="0"/>
              <a:t>Panes</a:t>
            </a:r>
          </a:p>
        </p:txBody>
      </p:sp>
      <p:sp>
        <p:nvSpPr>
          <p:cNvPr id="4" name="object 4"/>
          <p:cNvSpPr/>
          <p:nvPr/>
        </p:nvSpPr>
        <p:spPr>
          <a:xfrm>
            <a:off x="3400044" y="4360164"/>
            <a:ext cx="2343912" cy="562356"/>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535940" y="1626234"/>
            <a:ext cx="7910830" cy="3130550"/>
          </a:xfrm>
          <a:prstGeom prst="rect">
            <a:avLst/>
          </a:prstGeom>
        </p:spPr>
        <p:txBody>
          <a:bodyPr vert="horz" wrap="square" lIns="0" tIns="12700" rIns="0" bIns="0" rtlCol="0">
            <a:spAutoFit/>
          </a:bodyPr>
          <a:lstStyle/>
          <a:p>
            <a:pPr marL="355600" marR="5080" indent="-342900">
              <a:lnSpc>
                <a:spcPct val="100000"/>
              </a:lnSpc>
              <a:spcBef>
                <a:spcPts val="100"/>
              </a:spcBef>
              <a:buClr>
                <a:srgbClr val="0F0F00"/>
              </a:buClr>
              <a:buSzPct val="75000"/>
              <a:buFont typeface="Wingdings"/>
              <a:buChar char=""/>
              <a:tabLst>
                <a:tab pos="355600" algn="l"/>
                <a:tab pos="356235" algn="l"/>
              </a:tabLst>
            </a:pPr>
            <a:r>
              <a:rPr sz="2400" spc="-5" dirty="0">
                <a:latin typeface="Arial"/>
                <a:cs typeface="Arial"/>
              </a:rPr>
              <a:t>Pop-out panes with perforations around </a:t>
            </a:r>
            <a:r>
              <a:rPr sz="2400" dirty="0">
                <a:latin typeface="Arial"/>
                <a:cs typeface="Arial"/>
              </a:rPr>
              <a:t>the </a:t>
            </a:r>
            <a:r>
              <a:rPr sz="2400" spc="-5" dirty="0">
                <a:latin typeface="Arial"/>
                <a:cs typeface="Arial"/>
              </a:rPr>
              <a:t>outer edges  have a maximum size </a:t>
            </a:r>
            <a:r>
              <a:rPr sz="2400" dirty="0">
                <a:latin typeface="Arial"/>
                <a:cs typeface="Arial"/>
              </a:rPr>
              <a:t>of </a:t>
            </a:r>
            <a:r>
              <a:rPr sz="2400" spc="-5" dirty="0">
                <a:latin typeface="Arial"/>
                <a:cs typeface="Arial"/>
              </a:rPr>
              <a:t>4 inches long by 4 inches</a:t>
            </a:r>
            <a:r>
              <a:rPr sz="2400" spc="140" dirty="0">
                <a:latin typeface="Arial"/>
                <a:cs typeface="Arial"/>
              </a:rPr>
              <a:t> </a:t>
            </a:r>
            <a:r>
              <a:rPr sz="2400" spc="-5" dirty="0">
                <a:latin typeface="Arial"/>
                <a:cs typeface="Arial"/>
              </a:rPr>
              <a:t>high</a:t>
            </a:r>
            <a:endParaRPr sz="2400" dirty="0">
              <a:latin typeface="Arial"/>
              <a:cs typeface="Arial"/>
            </a:endParaRPr>
          </a:p>
          <a:p>
            <a:pPr marL="355600" indent="-342900">
              <a:lnSpc>
                <a:spcPct val="100000"/>
              </a:lnSpc>
              <a:spcBef>
                <a:spcPts val="575"/>
              </a:spcBef>
              <a:buClr>
                <a:srgbClr val="0F0F00"/>
              </a:buClr>
              <a:buSzPct val="75000"/>
              <a:buFont typeface="Wingdings"/>
              <a:buChar char=""/>
              <a:tabLst>
                <a:tab pos="355600" algn="l"/>
                <a:tab pos="356235" algn="l"/>
              </a:tabLst>
            </a:pPr>
            <a:r>
              <a:rPr sz="2400" spc="-5" dirty="0">
                <a:latin typeface="Arial"/>
                <a:cs typeface="Arial"/>
              </a:rPr>
              <a:t>The following conditions</a:t>
            </a:r>
            <a:r>
              <a:rPr sz="2400" spc="75" dirty="0">
                <a:latin typeface="Arial"/>
                <a:cs typeface="Arial"/>
              </a:rPr>
              <a:t> </a:t>
            </a:r>
            <a:r>
              <a:rPr sz="2400" spc="-5" dirty="0">
                <a:latin typeface="Arial"/>
                <a:cs typeface="Arial"/>
              </a:rPr>
              <a:t>apply:</a:t>
            </a:r>
            <a:endParaRPr sz="2400" dirty="0">
              <a:latin typeface="Arial"/>
              <a:cs typeface="Arial"/>
            </a:endParaRPr>
          </a:p>
          <a:p>
            <a:pPr marL="756285" lvl="1" indent="-286385">
              <a:lnSpc>
                <a:spcPct val="100000"/>
              </a:lnSpc>
              <a:spcBef>
                <a:spcPts val="484"/>
              </a:spcBef>
              <a:buClr>
                <a:srgbClr val="080800"/>
              </a:buClr>
              <a:buSzPct val="75000"/>
              <a:buFont typeface="Wingdings"/>
              <a:buChar char=""/>
              <a:tabLst>
                <a:tab pos="756285" algn="l"/>
                <a:tab pos="756920" algn="l"/>
              </a:tabLst>
            </a:pPr>
            <a:r>
              <a:rPr sz="2000" dirty="0">
                <a:latin typeface="Arial"/>
                <a:cs typeface="Arial"/>
              </a:rPr>
              <a:t>Place panes at least 1 inch from any</a:t>
            </a:r>
            <a:r>
              <a:rPr sz="2000" spc="-130" dirty="0">
                <a:latin typeface="Arial"/>
                <a:cs typeface="Arial"/>
              </a:rPr>
              <a:t> </a:t>
            </a:r>
            <a:r>
              <a:rPr sz="2000" dirty="0">
                <a:latin typeface="Arial"/>
                <a:cs typeface="Arial"/>
              </a:rPr>
              <a:t>edge</a:t>
            </a:r>
          </a:p>
          <a:p>
            <a:pPr marL="756285" lvl="1" indent="-286385">
              <a:lnSpc>
                <a:spcPct val="100000"/>
              </a:lnSpc>
              <a:spcBef>
                <a:spcPts val="480"/>
              </a:spcBef>
              <a:buClr>
                <a:srgbClr val="080800"/>
              </a:buClr>
              <a:buSzPct val="75000"/>
              <a:buFont typeface="Wingdings"/>
              <a:buChar char=""/>
              <a:tabLst>
                <a:tab pos="756285" algn="l"/>
                <a:tab pos="756920" algn="l"/>
              </a:tabLst>
            </a:pPr>
            <a:r>
              <a:rPr sz="2000" spc="5" dirty="0">
                <a:latin typeface="Arial"/>
                <a:cs typeface="Arial"/>
              </a:rPr>
              <a:t>Use </a:t>
            </a:r>
            <a:r>
              <a:rPr sz="2000" dirty="0">
                <a:latin typeface="Arial"/>
                <a:cs typeface="Arial"/>
              </a:rPr>
              <a:t>1mm cut (max)/1mm tie (min)</a:t>
            </a:r>
            <a:r>
              <a:rPr sz="2000" spc="-170" dirty="0">
                <a:latin typeface="Arial"/>
                <a:cs typeface="Arial"/>
              </a:rPr>
              <a:t> </a:t>
            </a:r>
            <a:r>
              <a:rPr sz="2000" dirty="0">
                <a:latin typeface="Arial"/>
                <a:cs typeface="Arial"/>
              </a:rPr>
              <a:t>ratio</a:t>
            </a:r>
          </a:p>
          <a:p>
            <a:pPr marL="756285" lvl="1" indent="-286385">
              <a:lnSpc>
                <a:spcPct val="100000"/>
              </a:lnSpc>
              <a:spcBef>
                <a:spcPts val="480"/>
              </a:spcBef>
              <a:buClr>
                <a:srgbClr val="080800"/>
              </a:buClr>
              <a:buSzPct val="75000"/>
              <a:buFont typeface="Wingdings"/>
              <a:buChar char=""/>
              <a:tabLst>
                <a:tab pos="756285" algn="l"/>
                <a:tab pos="756920" algn="l"/>
              </a:tabLst>
            </a:pPr>
            <a:r>
              <a:rPr sz="2000" dirty="0">
                <a:latin typeface="Arial"/>
                <a:cs typeface="Arial"/>
              </a:rPr>
              <a:t>When using two panes, space them at least 1 inch</a:t>
            </a:r>
            <a:r>
              <a:rPr sz="2000" spc="-190" dirty="0">
                <a:latin typeface="Arial"/>
                <a:cs typeface="Arial"/>
              </a:rPr>
              <a:t> </a:t>
            </a:r>
            <a:r>
              <a:rPr sz="2000" dirty="0">
                <a:latin typeface="Arial"/>
                <a:cs typeface="Arial"/>
              </a:rPr>
              <a:t>apart</a:t>
            </a:r>
          </a:p>
          <a:p>
            <a:pPr marL="756285" lvl="1" indent="-286385">
              <a:lnSpc>
                <a:spcPct val="100000"/>
              </a:lnSpc>
              <a:spcBef>
                <a:spcPts val="480"/>
              </a:spcBef>
              <a:buClr>
                <a:srgbClr val="080800"/>
              </a:buClr>
              <a:buSzPct val="75000"/>
              <a:buFont typeface="Wingdings"/>
              <a:buChar char=""/>
              <a:tabLst>
                <a:tab pos="756285" algn="l"/>
                <a:tab pos="756920" algn="l"/>
              </a:tabLst>
            </a:pPr>
            <a:r>
              <a:rPr sz="2000" dirty="0">
                <a:latin typeface="Arial"/>
                <a:cs typeface="Arial"/>
              </a:rPr>
              <a:t>Address elements may not appear in perforated</a:t>
            </a:r>
            <a:r>
              <a:rPr sz="2000" spc="-185" dirty="0">
                <a:latin typeface="Arial"/>
                <a:cs typeface="Arial"/>
              </a:rPr>
              <a:t> </a:t>
            </a:r>
            <a:r>
              <a:rPr sz="2000" dirty="0">
                <a:latin typeface="Arial"/>
                <a:cs typeface="Arial"/>
              </a:rPr>
              <a:t>openings</a:t>
            </a:r>
          </a:p>
          <a:p>
            <a:pPr marL="70485" algn="ctr">
              <a:lnSpc>
                <a:spcPct val="100000"/>
              </a:lnSpc>
              <a:spcBef>
                <a:spcPts val="1910"/>
              </a:spcBef>
            </a:pPr>
            <a:r>
              <a:rPr sz="1500" b="1" spc="-5" dirty="0">
                <a:latin typeface="Arial"/>
                <a:cs typeface="Arial"/>
              </a:rPr>
              <a:t>Examples</a:t>
            </a:r>
            <a:endParaRPr sz="1500" dirty="0">
              <a:latin typeface="Arial"/>
              <a:cs typeface="Arial"/>
            </a:endParaRPr>
          </a:p>
        </p:txBody>
      </p:sp>
      <p:sp>
        <p:nvSpPr>
          <p:cNvPr id="6" name="object 6"/>
          <p:cNvSpPr/>
          <p:nvPr/>
        </p:nvSpPr>
        <p:spPr>
          <a:xfrm>
            <a:off x="467868" y="4796034"/>
            <a:ext cx="5450840" cy="1825640"/>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686044" y="4728978"/>
            <a:ext cx="2738120" cy="1825640"/>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215767" y="402082"/>
            <a:ext cx="5393055" cy="998350"/>
          </a:xfrm>
          <a:prstGeom prst="rect">
            <a:avLst/>
          </a:prstGeom>
        </p:spPr>
        <p:txBody>
          <a:bodyPr vert="horz" wrap="square" lIns="0" tIns="13335" rIns="0" bIns="0" rtlCol="0">
            <a:spAutoFit/>
          </a:bodyPr>
          <a:lstStyle/>
          <a:p>
            <a:pPr marL="12700">
              <a:lnSpc>
                <a:spcPct val="100000"/>
              </a:lnSpc>
              <a:spcBef>
                <a:spcPts val="105"/>
              </a:spcBef>
            </a:pPr>
            <a:r>
              <a:rPr dirty="0"/>
              <a:t>Optional Design Elements</a:t>
            </a:r>
            <a:r>
              <a:rPr spc="-170" dirty="0"/>
              <a:t> </a:t>
            </a:r>
            <a:r>
              <a:rPr dirty="0"/>
              <a:t>–</a:t>
            </a:r>
            <a:r>
              <a:rPr lang="en-US" dirty="0"/>
              <a:t>       </a:t>
            </a:r>
            <a:r>
              <a:rPr dirty="0"/>
              <a:t>Pop-</a:t>
            </a:r>
            <a:r>
              <a:rPr lang="en-US" dirty="0"/>
              <a:t>open</a:t>
            </a:r>
            <a:r>
              <a:rPr spc="-114" dirty="0"/>
              <a:t> </a:t>
            </a:r>
            <a:r>
              <a:rPr spc="-5" dirty="0"/>
              <a:t>Panes</a:t>
            </a:r>
          </a:p>
        </p:txBody>
      </p:sp>
      <p:sp>
        <p:nvSpPr>
          <p:cNvPr id="5" name="object 5"/>
          <p:cNvSpPr txBox="1"/>
          <p:nvPr/>
        </p:nvSpPr>
        <p:spPr>
          <a:xfrm>
            <a:off x="457200" y="1508056"/>
            <a:ext cx="7910830" cy="3749744"/>
          </a:xfrm>
          <a:prstGeom prst="rect">
            <a:avLst/>
          </a:prstGeom>
        </p:spPr>
        <p:txBody>
          <a:bodyPr vert="horz" wrap="square" lIns="0" tIns="12700" rIns="0" bIns="0" rtlCol="0">
            <a:spAutoFit/>
          </a:bodyPr>
          <a:lstStyle/>
          <a:p>
            <a:pPr marL="355600" marR="5080" indent="-342900">
              <a:lnSpc>
                <a:spcPct val="100000"/>
              </a:lnSpc>
              <a:spcBef>
                <a:spcPts val="100"/>
              </a:spcBef>
              <a:buClr>
                <a:srgbClr val="0F0F00"/>
              </a:buClr>
              <a:buSzPct val="75000"/>
              <a:buFont typeface="Wingdings"/>
              <a:buChar char=""/>
              <a:tabLst>
                <a:tab pos="355600" algn="l"/>
                <a:tab pos="356235" algn="l"/>
              </a:tabLst>
            </a:pPr>
            <a:r>
              <a:rPr lang="en-US" sz="2400" dirty="0">
                <a:latin typeface="Arial" panose="020B0604020202020204" pitchFamily="34" charset="0"/>
                <a:cs typeface="Arial" panose="020B0604020202020204" pitchFamily="34" charset="0"/>
              </a:rPr>
              <a:t>Pop-open panes with perforations on three sides must meet the following conditions:</a:t>
            </a:r>
            <a:endParaRPr sz="2400" dirty="0">
              <a:latin typeface="Arial" panose="020B0604020202020204" pitchFamily="34" charset="0"/>
              <a:cs typeface="Arial" panose="020B0604020202020204" pitchFamily="34" charset="0"/>
            </a:endParaRPr>
          </a:p>
          <a:p>
            <a:pPr marL="756285" lvl="1" indent="-286385">
              <a:lnSpc>
                <a:spcPct val="100000"/>
              </a:lnSpc>
              <a:spcBef>
                <a:spcPts val="484"/>
              </a:spcBef>
              <a:buClr>
                <a:srgbClr val="080800"/>
              </a:buClr>
              <a:buSzPct val="75000"/>
              <a:buFont typeface="Wingdings"/>
              <a:buChar char=""/>
              <a:tabLst>
                <a:tab pos="756285" algn="l"/>
                <a:tab pos="756920" algn="l"/>
              </a:tabLst>
            </a:pPr>
            <a:r>
              <a:rPr lang="en-US" sz="2200" dirty="0">
                <a:latin typeface="Arial" panose="020B0604020202020204" pitchFamily="34" charset="0"/>
                <a:cs typeface="Arial" panose="020B0604020202020204" pitchFamily="34" charset="0"/>
              </a:rPr>
              <a:t>The outer edges of the pull-open panel are a maximum of 4 inches long by 4 inches high. </a:t>
            </a:r>
          </a:p>
          <a:p>
            <a:pPr marL="756285" lvl="1" indent="-286385">
              <a:lnSpc>
                <a:spcPct val="100000"/>
              </a:lnSpc>
              <a:spcBef>
                <a:spcPts val="484"/>
              </a:spcBef>
              <a:buClr>
                <a:srgbClr val="080800"/>
              </a:buClr>
              <a:buSzPct val="75000"/>
              <a:buFont typeface="Wingdings"/>
              <a:buChar char=""/>
              <a:tabLst>
                <a:tab pos="756285" algn="l"/>
                <a:tab pos="756920" algn="l"/>
              </a:tabLst>
            </a:pPr>
            <a:r>
              <a:rPr lang="en-US" sz="2200" dirty="0">
                <a:latin typeface="Arial" panose="020B0604020202020204" pitchFamily="34" charset="0"/>
                <a:cs typeface="Arial" panose="020B0604020202020204" pitchFamily="34" charset="0"/>
              </a:rPr>
              <a:t>If prepared with multiple panes, they must be spaced at least 1inch apart.</a:t>
            </a:r>
          </a:p>
          <a:p>
            <a:pPr marL="756285" lvl="1" indent="-286385">
              <a:lnSpc>
                <a:spcPct val="100000"/>
              </a:lnSpc>
              <a:spcBef>
                <a:spcPts val="484"/>
              </a:spcBef>
              <a:buClr>
                <a:srgbClr val="080800"/>
              </a:buClr>
              <a:buSzPct val="75000"/>
              <a:buFont typeface="Wingdings"/>
              <a:buChar char=""/>
              <a:tabLst>
                <a:tab pos="756285" algn="l"/>
                <a:tab pos="756920" algn="l"/>
              </a:tabLst>
            </a:pPr>
            <a:r>
              <a:rPr lang="en-US" sz="2200" dirty="0">
                <a:latin typeface="Arial" panose="020B0604020202020204" pitchFamily="34" charset="0"/>
                <a:cs typeface="Arial" panose="020B0604020202020204" pitchFamily="34" charset="0"/>
              </a:rPr>
              <a:t>Panes must be placed at least 1 inch from all edges.</a:t>
            </a:r>
          </a:p>
          <a:p>
            <a:pPr marL="756285" lvl="1" indent="-286385">
              <a:lnSpc>
                <a:spcPct val="100000"/>
              </a:lnSpc>
              <a:spcBef>
                <a:spcPts val="484"/>
              </a:spcBef>
              <a:buClr>
                <a:srgbClr val="080800"/>
              </a:buClr>
              <a:buSzPct val="75000"/>
              <a:buFont typeface="Wingdings"/>
              <a:buChar char=""/>
              <a:tabLst>
                <a:tab pos="756285" algn="l"/>
                <a:tab pos="756920" algn="l"/>
              </a:tabLst>
            </a:pPr>
            <a:r>
              <a:rPr lang="en-US" sz="2200" dirty="0">
                <a:latin typeface="Arial" panose="020B0604020202020204" pitchFamily="34" charset="0"/>
                <a:cs typeface="Arial" panose="020B0604020202020204" pitchFamily="34" charset="0"/>
              </a:rPr>
              <a:t>Perforation patterns have 1 mm cut (max)/ 1 mm tie (min) ratio.</a:t>
            </a:r>
          </a:p>
          <a:p>
            <a:pPr marL="756285" lvl="1" indent="-286385">
              <a:lnSpc>
                <a:spcPct val="100000"/>
              </a:lnSpc>
              <a:spcBef>
                <a:spcPts val="480"/>
              </a:spcBef>
              <a:buClr>
                <a:srgbClr val="080800"/>
              </a:buClr>
              <a:buSzPct val="75000"/>
              <a:buFont typeface="Wingdings"/>
              <a:buChar char=""/>
              <a:tabLst>
                <a:tab pos="756285" algn="l"/>
                <a:tab pos="756920" algn="l"/>
              </a:tabLst>
            </a:pPr>
            <a:endParaRPr sz="2000" dirty="0">
              <a:latin typeface="Arial"/>
              <a:cs typeface="Arial"/>
            </a:endParaRPr>
          </a:p>
        </p:txBody>
      </p:sp>
      <p:pic>
        <p:nvPicPr>
          <p:cNvPr id="8" name="Picture 7">
            <a:extLst>
              <a:ext uri="{FF2B5EF4-FFF2-40B4-BE49-F238E27FC236}">
                <a16:creationId xmlns:a16="http://schemas.microsoft.com/office/drawing/2014/main" id="{E14A7535-22E3-44B6-B164-3B15B3B66DE5}"/>
              </a:ext>
            </a:extLst>
          </p:cNvPr>
          <p:cNvPicPr>
            <a:picLocks noChangeAspect="1"/>
          </p:cNvPicPr>
          <p:nvPr/>
        </p:nvPicPr>
        <p:blipFill>
          <a:blip r:embed="rId3"/>
          <a:stretch>
            <a:fillRect/>
          </a:stretch>
        </p:blipFill>
        <p:spPr>
          <a:xfrm>
            <a:off x="752021" y="4953000"/>
            <a:ext cx="2962911" cy="1757659"/>
          </a:xfrm>
          <a:prstGeom prst="rect">
            <a:avLst/>
          </a:prstGeom>
        </p:spPr>
      </p:pic>
      <p:pic>
        <p:nvPicPr>
          <p:cNvPr id="9" name="Picture 8">
            <a:extLst>
              <a:ext uri="{FF2B5EF4-FFF2-40B4-BE49-F238E27FC236}">
                <a16:creationId xmlns:a16="http://schemas.microsoft.com/office/drawing/2014/main" id="{C8C2138D-AA76-4D7B-96A0-D5D041C36458}"/>
              </a:ext>
            </a:extLst>
          </p:cNvPr>
          <p:cNvPicPr>
            <a:picLocks noChangeAspect="1"/>
          </p:cNvPicPr>
          <p:nvPr/>
        </p:nvPicPr>
        <p:blipFill>
          <a:blip r:embed="rId4"/>
          <a:stretch>
            <a:fillRect/>
          </a:stretch>
        </p:blipFill>
        <p:spPr>
          <a:xfrm>
            <a:off x="4953000" y="5093843"/>
            <a:ext cx="2533650" cy="1362075"/>
          </a:xfrm>
          <a:prstGeom prst="rect">
            <a:avLst/>
          </a:prstGeom>
        </p:spPr>
      </p:pic>
    </p:spTree>
    <p:extLst>
      <p:ext uri="{BB962C8B-B14F-4D97-AF65-F5344CB8AC3E}">
        <p14:creationId xmlns:p14="http://schemas.microsoft.com/office/powerpoint/2010/main" val="1444071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216655" y="402082"/>
            <a:ext cx="5393055" cy="1001394"/>
          </a:xfrm>
          <a:prstGeom prst="rect">
            <a:avLst/>
          </a:prstGeom>
        </p:spPr>
        <p:txBody>
          <a:bodyPr vert="horz" wrap="square" lIns="0" tIns="13335" rIns="0" bIns="0" rtlCol="0">
            <a:spAutoFit/>
          </a:bodyPr>
          <a:lstStyle/>
          <a:p>
            <a:pPr marL="12700">
              <a:lnSpc>
                <a:spcPct val="100000"/>
              </a:lnSpc>
              <a:spcBef>
                <a:spcPts val="105"/>
              </a:spcBef>
            </a:pPr>
            <a:r>
              <a:rPr dirty="0"/>
              <a:t>Optional Design Elements</a:t>
            </a:r>
            <a:r>
              <a:rPr spc="-170" dirty="0"/>
              <a:t> </a:t>
            </a:r>
            <a:r>
              <a:rPr dirty="0"/>
              <a:t>–</a:t>
            </a:r>
          </a:p>
          <a:p>
            <a:pPr marL="1882775">
              <a:lnSpc>
                <a:spcPct val="100000"/>
              </a:lnSpc>
            </a:pPr>
            <a:r>
              <a:rPr dirty="0"/>
              <a:t>Loose</a:t>
            </a:r>
            <a:r>
              <a:rPr spc="-90" dirty="0"/>
              <a:t> </a:t>
            </a:r>
            <a:r>
              <a:rPr spc="-5" dirty="0"/>
              <a:t>Enclosures</a:t>
            </a:r>
          </a:p>
        </p:txBody>
      </p:sp>
      <p:sp>
        <p:nvSpPr>
          <p:cNvPr id="4" name="object 4"/>
          <p:cNvSpPr txBox="1"/>
          <p:nvPr/>
        </p:nvSpPr>
        <p:spPr>
          <a:xfrm>
            <a:off x="510336" y="1510664"/>
            <a:ext cx="7919720" cy="635635"/>
          </a:xfrm>
          <a:prstGeom prst="rect">
            <a:avLst/>
          </a:prstGeom>
        </p:spPr>
        <p:txBody>
          <a:bodyPr vert="horz" wrap="square" lIns="0" tIns="13335" rIns="0" bIns="0" rtlCol="0">
            <a:spAutoFit/>
          </a:bodyPr>
          <a:lstStyle/>
          <a:p>
            <a:pPr marL="12700" marR="5080">
              <a:lnSpc>
                <a:spcPct val="100000"/>
              </a:lnSpc>
              <a:spcBef>
                <a:spcPts val="105"/>
              </a:spcBef>
            </a:pPr>
            <a:r>
              <a:rPr sz="2000" dirty="0">
                <a:latin typeface="Arial"/>
                <a:cs typeface="Arial"/>
              </a:rPr>
              <a:t>Loose enclosures must be made of paper and must meet the</a:t>
            </a:r>
            <a:r>
              <a:rPr sz="2000" spc="-250" dirty="0">
                <a:latin typeface="Arial"/>
                <a:cs typeface="Arial"/>
              </a:rPr>
              <a:t> </a:t>
            </a:r>
            <a:r>
              <a:rPr sz="2000" dirty="0">
                <a:latin typeface="Arial"/>
                <a:cs typeface="Arial"/>
              </a:rPr>
              <a:t>following  conditions:</a:t>
            </a:r>
          </a:p>
        </p:txBody>
      </p:sp>
      <p:sp>
        <p:nvSpPr>
          <p:cNvPr id="5" name="object 5"/>
          <p:cNvSpPr/>
          <p:nvPr/>
        </p:nvSpPr>
        <p:spPr>
          <a:xfrm>
            <a:off x="387095" y="2377439"/>
            <a:ext cx="2162556" cy="216408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879449" y="3187954"/>
            <a:ext cx="1176655" cy="492759"/>
          </a:xfrm>
          <a:prstGeom prst="rect">
            <a:avLst/>
          </a:prstGeom>
        </p:spPr>
        <p:txBody>
          <a:bodyPr vert="horz" wrap="square" lIns="0" tIns="31115" rIns="0" bIns="0" rtlCol="0">
            <a:spAutoFit/>
          </a:bodyPr>
          <a:lstStyle/>
          <a:p>
            <a:pPr marL="12065" marR="5080" indent="1270" algn="ctr">
              <a:lnSpc>
                <a:spcPct val="89200"/>
              </a:lnSpc>
              <a:spcBef>
                <a:spcPts val="245"/>
              </a:spcBef>
            </a:pPr>
            <a:r>
              <a:rPr sz="1100" spc="-5" dirty="0">
                <a:latin typeface="Arial"/>
                <a:cs typeface="Arial"/>
              </a:rPr>
              <a:t>Contained  </a:t>
            </a:r>
            <a:r>
              <a:rPr sz="1100" dirty="0">
                <a:latin typeface="Arial"/>
                <a:cs typeface="Arial"/>
              </a:rPr>
              <a:t>securely </a:t>
            </a:r>
            <a:r>
              <a:rPr sz="1100" spc="-5" dirty="0">
                <a:latin typeface="Arial"/>
                <a:cs typeface="Arial"/>
              </a:rPr>
              <a:t>within</a:t>
            </a:r>
            <a:r>
              <a:rPr sz="1100" spc="-80" dirty="0">
                <a:latin typeface="Arial"/>
                <a:cs typeface="Arial"/>
              </a:rPr>
              <a:t> </a:t>
            </a:r>
            <a:r>
              <a:rPr sz="1100" dirty="0">
                <a:latin typeface="Arial"/>
                <a:cs typeface="Arial"/>
              </a:rPr>
              <a:t>the  </a:t>
            </a:r>
            <a:r>
              <a:rPr sz="1100" spc="-5" dirty="0">
                <a:latin typeface="Arial"/>
                <a:cs typeface="Arial"/>
              </a:rPr>
              <a:t>mailpiece.</a:t>
            </a:r>
            <a:endParaRPr sz="1100" dirty="0">
              <a:latin typeface="Arial"/>
              <a:cs typeface="Arial"/>
            </a:endParaRPr>
          </a:p>
        </p:txBody>
      </p:sp>
      <p:sp>
        <p:nvSpPr>
          <p:cNvPr id="7" name="object 7"/>
          <p:cNvSpPr/>
          <p:nvPr/>
        </p:nvSpPr>
        <p:spPr>
          <a:xfrm>
            <a:off x="1938527" y="2377439"/>
            <a:ext cx="2162555" cy="2164080"/>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486660" y="2974924"/>
            <a:ext cx="1066165" cy="918844"/>
          </a:xfrm>
          <a:prstGeom prst="rect">
            <a:avLst/>
          </a:prstGeom>
        </p:spPr>
        <p:txBody>
          <a:bodyPr vert="horz" wrap="square" lIns="0" tIns="36195" rIns="0" bIns="0" rtlCol="0">
            <a:spAutoFit/>
          </a:bodyPr>
          <a:lstStyle/>
          <a:p>
            <a:pPr marL="12700" marR="5080" indent="1905" algn="ctr">
              <a:lnSpc>
                <a:spcPct val="86400"/>
              </a:lnSpc>
              <a:spcBef>
                <a:spcPts val="285"/>
              </a:spcBef>
            </a:pPr>
            <a:r>
              <a:rPr sz="1100" dirty="0">
                <a:latin typeface="Arial"/>
                <a:cs typeface="Arial"/>
              </a:rPr>
              <a:t>Inserted </a:t>
            </a:r>
            <a:r>
              <a:rPr sz="1100" spc="-5" dirty="0">
                <a:latin typeface="Arial"/>
                <a:cs typeface="Arial"/>
              </a:rPr>
              <a:t>in </a:t>
            </a:r>
            <a:r>
              <a:rPr sz="1100" dirty="0">
                <a:latin typeface="Arial"/>
                <a:cs typeface="Arial"/>
              </a:rPr>
              <a:t>an  </a:t>
            </a:r>
            <a:r>
              <a:rPr sz="1100" spc="-5" dirty="0">
                <a:latin typeface="Arial"/>
                <a:cs typeface="Arial"/>
              </a:rPr>
              <a:t>interior </a:t>
            </a:r>
            <a:r>
              <a:rPr sz="1100" dirty="0">
                <a:latin typeface="Arial"/>
                <a:cs typeface="Arial"/>
              </a:rPr>
              <a:t>pocket</a:t>
            </a:r>
            <a:r>
              <a:rPr sz="1100" spc="-80" dirty="0">
                <a:latin typeface="Arial"/>
                <a:cs typeface="Arial"/>
              </a:rPr>
              <a:t> </a:t>
            </a:r>
            <a:r>
              <a:rPr sz="1100" dirty="0">
                <a:latin typeface="Arial"/>
                <a:cs typeface="Arial"/>
              </a:rPr>
              <a:t>or  secured by any  method that  </a:t>
            </a:r>
            <a:r>
              <a:rPr sz="1100" spc="-5" dirty="0">
                <a:latin typeface="Arial"/>
                <a:cs typeface="Arial"/>
              </a:rPr>
              <a:t>prevents  excessive</a:t>
            </a:r>
            <a:r>
              <a:rPr sz="1100" spc="-10" dirty="0">
                <a:latin typeface="Arial"/>
                <a:cs typeface="Arial"/>
              </a:rPr>
              <a:t> </a:t>
            </a:r>
            <a:r>
              <a:rPr sz="1100" dirty="0">
                <a:latin typeface="Arial"/>
                <a:cs typeface="Arial"/>
              </a:rPr>
              <a:t>shift</a:t>
            </a:r>
          </a:p>
        </p:txBody>
      </p:sp>
      <p:sp>
        <p:nvSpPr>
          <p:cNvPr id="9" name="object 9"/>
          <p:cNvSpPr/>
          <p:nvPr/>
        </p:nvSpPr>
        <p:spPr>
          <a:xfrm>
            <a:off x="3491484" y="2377439"/>
            <a:ext cx="2161032" cy="2164080"/>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4012819" y="2758567"/>
            <a:ext cx="1121410" cy="1350645"/>
          </a:xfrm>
          <a:prstGeom prst="rect">
            <a:avLst/>
          </a:prstGeom>
        </p:spPr>
        <p:txBody>
          <a:bodyPr vert="horz" wrap="square" lIns="0" tIns="36194" rIns="0" bIns="0" rtlCol="0">
            <a:spAutoFit/>
          </a:bodyPr>
          <a:lstStyle/>
          <a:p>
            <a:pPr marL="12700" marR="5080" indent="-3810" algn="ctr">
              <a:lnSpc>
                <a:spcPct val="86300"/>
              </a:lnSpc>
              <a:spcBef>
                <a:spcPts val="284"/>
              </a:spcBef>
            </a:pPr>
            <a:r>
              <a:rPr sz="1100" spc="-5" dirty="0">
                <a:latin typeface="Arial"/>
                <a:cs typeface="Arial"/>
              </a:rPr>
              <a:t>Folded </a:t>
            </a:r>
            <a:r>
              <a:rPr sz="1100" dirty="0">
                <a:latin typeface="Arial"/>
                <a:cs typeface="Arial"/>
              </a:rPr>
              <a:t>self-  </a:t>
            </a:r>
            <a:r>
              <a:rPr sz="1100" spc="-5" dirty="0">
                <a:latin typeface="Arial"/>
                <a:cs typeface="Arial"/>
              </a:rPr>
              <a:t>mailers </a:t>
            </a:r>
            <a:r>
              <a:rPr sz="1100" spc="-10" dirty="0">
                <a:latin typeface="Arial"/>
                <a:cs typeface="Arial"/>
              </a:rPr>
              <a:t>with </a:t>
            </a:r>
            <a:r>
              <a:rPr sz="1100" dirty="0">
                <a:latin typeface="Arial"/>
                <a:cs typeface="Arial"/>
              </a:rPr>
              <a:t>die-  cut openings</a:t>
            </a:r>
            <a:r>
              <a:rPr sz="1100" spc="-114" dirty="0">
                <a:latin typeface="Arial"/>
                <a:cs typeface="Arial"/>
              </a:rPr>
              <a:t> </a:t>
            </a:r>
            <a:r>
              <a:rPr sz="1100" dirty="0">
                <a:latin typeface="Arial"/>
                <a:cs typeface="Arial"/>
              </a:rPr>
              <a:t>may  </a:t>
            </a:r>
            <a:r>
              <a:rPr sz="1100" spc="-5" dirty="0">
                <a:latin typeface="Arial"/>
                <a:cs typeface="Arial"/>
              </a:rPr>
              <a:t>contain  enclosures only if  </a:t>
            </a:r>
            <a:r>
              <a:rPr sz="1100" dirty="0">
                <a:latin typeface="Arial"/>
                <a:cs typeface="Arial"/>
              </a:rPr>
              <a:t>the </a:t>
            </a:r>
            <a:r>
              <a:rPr sz="1100" spc="-5" dirty="0">
                <a:latin typeface="Arial"/>
                <a:cs typeface="Arial"/>
              </a:rPr>
              <a:t>inserted  </a:t>
            </a:r>
            <a:r>
              <a:rPr sz="1100" dirty="0">
                <a:latin typeface="Arial"/>
                <a:cs typeface="Arial"/>
              </a:rPr>
              <a:t>material </a:t>
            </a:r>
            <a:r>
              <a:rPr sz="1100" spc="-5" dirty="0">
                <a:latin typeface="Arial"/>
                <a:cs typeface="Arial"/>
              </a:rPr>
              <a:t>is </a:t>
            </a:r>
            <a:r>
              <a:rPr sz="1100" dirty="0">
                <a:latin typeface="Arial"/>
                <a:cs typeface="Arial"/>
              </a:rPr>
              <a:t>larger  than the die-cut  </a:t>
            </a:r>
            <a:r>
              <a:rPr sz="1100" spc="-5" dirty="0">
                <a:latin typeface="Arial"/>
                <a:cs typeface="Arial"/>
              </a:rPr>
              <a:t>opening</a:t>
            </a:r>
            <a:endParaRPr sz="1100" dirty="0">
              <a:latin typeface="Arial"/>
              <a:cs typeface="Arial"/>
            </a:endParaRPr>
          </a:p>
        </p:txBody>
      </p:sp>
      <p:sp>
        <p:nvSpPr>
          <p:cNvPr id="11" name="object 11"/>
          <p:cNvSpPr/>
          <p:nvPr/>
        </p:nvSpPr>
        <p:spPr>
          <a:xfrm>
            <a:off x="5042915" y="2377439"/>
            <a:ext cx="2162556" cy="2164080"/>
          </a:xfrm>
          <a:prstGeom prst="rect">
            <a:avLst/>
          </a:prstGeom>
          <a:blipFill>
            <a:blip r:embed="rId6" cstate="print"/>
            <a:stretch>
              <a:fillRect/>
            </a:stretch>
          </a:blipFill>
        </p:spPr>
        <p:txBody>
          <a:bodyPr wrap="square" lIns="0" tIns="0" rIns="0" bIns="0" rtlCol="0"/>
          <a:lstStyle/>
          <a:p>
            <a:endParaRPr/>
          </a:p>
        </p:txBody>
      </p:sp>
      <p:sp>
        <p:nvSpPr>
          <p:cNvPr id="12" name="object 12"/>
          <p:cNvSpPr txBox="1"/>
          <p:nvPr/>
        </p:nvSpPr>
        <p:spPr>
          <a:xfrm>
            <a:off x="5560567" y="2974924"/>
            <a:ext cx="1128395" cy="918844"/>
          </a:xfrm>
          <a:prstGeom prst="rect">
            <a:avLst/>
          </a:prstGeom>
        </p:spPr>
        <p:txBody>
          <a:bodyPr vert="horz" wrap="square" lIns="0" tIns="36195" rIns="0" bIns="0" rtlCol="0">
            <a:spAutoFit/>
          </a:bodyPr>
          <a:lstStyle/>
          <a:p>
            <a:pPr marL="12700" marR="5080" algn="ctr">
              <a:lnSpc>
                <a:spcPct val="86400"/>
              </a:lnSpc>
              <a:spcBef>
                <a:spcPts val="285"/>
              </a:spcBef>
            </a:pPr>
            <a:r>
              <a:rPr sz="1100" spc="-5" dirty="0">
                <a:latin typeface="Arial"/>
                <a:cs typeface="Arial"/>
              </a:rPr>
              <a:t>Maximum  enclosure  </a:t>
            </a:r>
            <a:r>
              <a:rPr sz="1100" dirty="0">
                <a:latin typeface="Arial"/>
                <a:cs typeface="Arial"/>
              </a:rPr>
              <a:t>thickness: 0.05  </a:t>
            </a:r>
            <a:r>
              <a:rPr sz="1100" spc="-5" dirty="0">
                <a:latin typeface="Arial"/>
                <a:cs typeface="Arial"/>
              </a:rPr>
              <a:t>inch thick </a:t>
            </a:r>
            <a:r>
              <a:rPr sz="1100" spc="5" dirty="0">
                <a:latin typeface="Arial"/>
                <a:cs typeface="Arial"/>
              </a:rPr>
              <a:t>for  </a:t>
            </a:r>
            <a:r>
              <a:rPr sz="1100" spc="-5" dirty="0">
                <a:latin typeface="Arial"/>
                <a:cs typeface="Arial"/>
              </a:rPr>
              <a:t>mailpiece</a:t>
            </a:r>
            <a:r>
              <a:rPr sz="1100" spc="-45" dirty="0">
                <a:latin typeface="Arial"/>
                <a:cs typeface="Arial"/>
              </a:rPr>
              <a:t> </a:t>
            </a:r>
            <a:r>
              <a:rPr sz="1100" spc="-5" dirty="0">
                <a:latin typeface="Arial"/>
                <a:cs typeface="Arial"/>
              </a:rPr>
              <a:t>weights  </a:t>
            </a:r>
            <a:r>
              <a:rPr sz="1100" dirty="0">
                <a:latin typeface="Arial"/>
                <a:cs typeface="Arial"/>
              </a:rPr>
              <a:t>up to 1</a:t>
            </a:r>
            <a:r>
              <a:rPr sz="1100" spc="-65" dirty="0">
                <a:latin typeface="Arial"/>
                <a:cs typeface="Arial"/>
              </a:rPr>
              <a:t> </a:t>
            </a:r>
            <a:r>
              <a:rPr sz="1100" dirty="0">
                <a:latin typeface="Arial"/>
                <a:cs typeface="Arial"/>
              </a:rPr>
              <a:t>ounce.</a:t>
            </a:r>
          </a:p>
        </p:txBody>
      </p:sp>
      <p:sp>
        <p:nvSpPr>
          <p:cNvPr id="13" name="object 13"/>
          <p:cNvSpPr/>
          <p:nvPr/>
        </p:nvSpPr>
        <p:spPr>
          <a:xfrm>
            <a:off x="6594347" y="2377439"/>
            <a:ext cx="2162555" cy="2164080"/>
          </a:xfrm>
          <a:prstGeom prst="rect">
            <a:avLst/>
          </a:prstGeom>
          <a:blipFill>
            <a:blip r:embed="rId7" cstate="print"/>
            <a:stretch>
              <a:fillRect/>
            </a:stretch>
          </a:blipFill>
        </p:spPr>
        <p:txBody>
          <a:bodyPr wrap="square" lIns="0" tIns="0" rIns="0" bIns="0" rtlCol="0"/>
          <a:lstStyle/>
          <a:p>
            <a:endParaRPr/>
          </a:p>
        </p:txBody>
      </p:sp>
      <p:sp>
        <p:nvSpPr>
          <p:cNvPr id="14" name="object 14"/>
          <p:cNvSpPr txBox="1"/>
          <p:nvPr/>
        </p:nvSpPr>
        <p:spPr>
          <a:xfrm>
            <a:off x="7112634" y="2971292"/>
            <a:ext cx="1129030" cy="925194"/>
          </a:xfrm>
          <a:prstGeom prst="rect">
            <a:avLst/>
          </a:prstGeom>
        </p:spPr>
        <p:txBody>
          <a:bodyPr vert="horz" wrap="square" lIns="0" tIns="34290" rIns="0" bIns="0" rtlCol="0">
            <a:spAutoFit/>
          </a:bodyPr>
          <a:lstStyle/>
          <a:p>
            <a:pPr marL="12700" marR="5080" algn="ctr">
              <a:lnSpc>
                <a:spcPct val="87300"/>
              </a:lnSpc>
              <a:spcBef>
                <a:spcPts val="270"/>
              </a:spcBef>
            </a:pPr>
            <a:r>
              <a:rPr sz="1100" spc="-5" dirty="0">
                <a:latin typeface="Arial"/>
                <a:cs typeface="Arial"/>
              </a:rPr>
              <a:t>Maximum  enclosure  </a:t>
            </a:r>
            <a:r>
              <a:rPr sz="1100" dirty="0">
                <a:latin typeface="Arial"/>
                <a:cs typeface="Arial"/>
              </a:rPr>
              <a:t>thickness: 0.09  </a:t>
            </a:r>
            <a:r>
              <a:rPr sz="1100" spc="-5" dirty="0">
                <a:latin typeface="Arial"/>
                <a:cs typeface="Arial"/>
              </a:rPr>
              <a:t>inch thick </a:t>
            </a:r>
            <a:r>
              <a:rPr sz="1100" spc="5" dirty="0">
                <a:latin typeface="Arial"/>
                <a:cs typeface="Arial"/>
              </a:rPr>
              <a:t>for  </a:t>
            </a:r>
            <a:r>
              <a:rPr sz="1100" spc="-5" dirty="0">
                <a:latin typeface="Arial"/>
                <a:cs typeface="Arial"/>
              </a:rPr>
              <a:t>mailpiece</a:t>
            </a:r>
            <a:r>
              <a:rPr sz="1100" spc="-40" dirty="0">
                <a:latin typeface="Arial"/>
                <a:cs typeface="Arial"/>
              </a:rPr>
              <a:t> </a:t>
            </a:r>
            <a:r>
              <a:rPr sz="1100" spc="-5" dirty="0">
                <a:latin typeface="Arial"/>
                <a:cs typeface="Arial"/>
              </a:rPr>
              <a:t>weights  over </a:t>
            </a:r>
            <a:r>
              <a:rPr sz="1100" dirty="0">
                <a:latin typeface="Arial"/>
                <a:cs typeface="Arial"/>
              </a:rPr>
              <a:t>1</a:t>
            </a:r>
            <a:r>
              <a:rPr sz="1100" spc="-30" dirty="0">
                <a:latin typeface="Arial"/>
                <a:cs typeface="Arial"/>
              </a:rPr>
              <a:t> </a:t>
            </a:r>
            <a:r>
              <a:rPr sz="1100" dirty="0">
                <a:latin typeface="Arial"/>
                <a:cs typeface="Arial"/>
              </a:rPr>
              <a:t>ounce</a:t>
            </a:r>
          </a:p>
        </p:txBody>
      </p:sp>
      <p:sp>
        <p:nvSpPr>
          <p:cNvPr id="15" name="object 15"/>
          <p:cNvSpPr/>
          <p:nvPr/>
        </p:nvSpPr>
        <p:spPr>
          <a:xfrm>
            <a:off x="459999" y="4869179"/>
            <a:ext cx="8231030" cy="1834895"/>
          </a:xfrm>
          <a:prstGeom prst="rect">
            <a:avLst/>
          </a:prstGeom>
          <a:blipFill>
            <a:blip r:embed="rId8"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349878" y="889762"/>
            <a:ext cx="5257800" cy="513715"/>
          </a:xfrm>
          <a:prstGeom prst="rect">
            <a:avLst/>
          </a:prstGeom>
        </p:spPr>
        <p:txBody>
          <a:bodyPr vert="horz" wrap="square" lIns="0" tIns="13335" rIns="0" bIns="0" rtlCol="0">
            <a:spAutoFit/>
          </a:bodyPr>
          <a:lstStyle/>
          <a:p>
            <a:pPr marL="12700">
              <a:lnSpc>
                <a:spcPct val="100000"/>
              </a:lnSpc>
              <a:spcBef>
                <a:spcPts val="105"/>
              </a:spcBef>
            </a:pPr>
            <a:r>
              <a:rPr spc="-5" dirty="0"/>
              <a:t>Folded Self-Mailer:</a:t>
            </a:r>
            <a:r>
              <a:rPr spc="-40" dirty="0"/>
              <a:t> </a:t>
            </a:r>
            <a:r>
              <a:rPr spc="-5" dirty="0"/>
              <a:t>Defined</a:t>
            </a:r>
          </a:p>
        </p:txBody>
      </p:sp>
      <p:sp>
        <p:nvSpPr>
          <p:cNvPr id="4" name="object 4"/>
          <p:cNvSpPr/>
          <p:nvPr/>
        </p:nvSpPr>
        <p:spPr>
          <a:xfrm>
            <a:off x="321563" y="1571244"/>
            <a:ext cx="8476488" cy="1440179"/>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595376" y="2055621"/>
            <a:ext cx="7411084" cy="175330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What </a:t>
            </a:r>
            <a:r>
              <a:rPr sz="2400" spc="-10" dirty="0">
                <a:latin typeface="Arial"/>
                <a:cs typeface="Arial"/>
              </a:rPr>
              <a:t>is </a:t>
            </a:r>
            <a:r>
              <a:rPr sz="2400" spc="-5" dirty="0">
                <a:latin typeface="Arial"/>
                <a:cs typeface="Arial"/>
              </a:rPr>
              <a:t>a Folded</a:t>
            </a:r>
            <a:r>
              <a:rPr lang="en-US" sz="2400" spc="-5" dirty="0">
                <a:latin typeface="Arial"/>
                <a:cs typeface="Arial"/>
              </a:rPr>
              <a:t> </a:t>
            </a:r>
            <a:r>
              <a:rPr sz="2400" spc="-5" dirty="0">
                <a:latin typeface="Arial"/>
                <a:cs typeface="Arial"/>
              </a:rPr>
              <a:t>Self</a:t>
            </a:r>
            <a:r>
              <a:rPr lang="en-US" sz="2400" spc="40" dirty="0">
                <a:latin typeface="Arial"/>
                <a:cs typeface="Arial"/>
              </a:rPr>
              <a:t>-</a:t>
            </a:r>
            <a:r>
              <a:rPr sz="2400" spc="-5" dirty="0">
                <a:latin typeface="Arial"/>
                <a:cs typeface="Arial"/>
              </a:rPr>
              <a:t>Mailer?</a:t>
            </a:r>
            <a:endParaRPr sz="2400" dirty="0">
              <a:latin typeface="Arial"/>
              <a:cs typeface="Arial"/>
            </a:endParaRPr>
          </a:p>
          <a:p>
            <a:pPr>
              <a:lnSpc>
                <a:spcPct val="100000"/>
              </a:lnSpc>
            </a:pPr>
            <a:endParaRPr sz="3750" dirty="0">
              <a:latin typeface="Times New Roman"/>
              <a:cs typeface="Times New Roman"/>
            </a:endParaRPr>
          </a:p>
          <a:p>
            <a:pPr marL="351790" marR="5080" indent="-228600">
              <a:lnSpc>
                <a:spcPct val="86300"/>
              </a:lnSpc>
              <a:buChar char="•"/>
              <a:tabLst>
                <a:tab pos="351790" algn="l"/>
                <a:tab pos="352425" algn="l"/>
              </a:tabLst>
            </a:pPr>
            <a:r>
              <a:rPr sz="2000" dirty="0">
                <a:latin typeface="Arial"/>
                <a:cs typeface="Arial"/>
              </a:rPr>
              <a:t>A letter-size mailpiece formed by two or more panels that are  created when one or </a:t>
            </a:r>
            <a:r>
              <a:rPr sz="2000" spc="-5" dirty="0">
                <a:latin typeface="Arial"/>
                <a:cs typeface="Arial"/>
              </a:rPr>
              <a:t>more </a:t>
            </a:r>
            <a:r>
              <a:rPr sz="2000" dirty="0">
                <a:latin typeface="Arial"/>
                <a:cs typeface="Arial"/>
              </a:rPr>
              <a:t>unbound sheets of paper are</a:t>
            </a:r>
            <a:r>
              <a:rPr sz="2000" spc="-130" dirty="0">
                <a:latin typeface="Arial"/>
                <a:cs typeface="Arial"/>
              </a:rPr>
              <a:t> </a:t>
            </a:r>
            <a:r>
              <a:rPr sz="2000" dirty="0">
                <a:latin typeface="Arial"/>
                <a:cs typeface="Arial"/>
              </a:rPr>
              <a:t>folded  together and</a:t>
            </a:r>
            <a:r>
              <a:rPr sz="2000" spc="-35" dirty="0">
                <a:latin typeface="Arial"/>
                <a:cs typeface="Arial"/>
              </a:rPr>
              <a:t> </a:t>
            </a:r>
            <a:r>
              <a:rPr sz="2000" dirty="0">
                <a:latin typeface="Arial"/>
                <a:cs typeface="Arial"/>
              </a:rPr>
              <a:t>sealed.</a:t>
            </a:r>
          </a:p>
        </p:txBody>
      </p:sp>
      <p:sp>
        <p:nvSpPr>
          <p:cNvPr id="6" name="object 6"/>
          <p:cNvSpPr/>
          <p:nvPr/>
        </p:nvSpPr>
        <p:spPr>
          <a:xfrm>
            <a:off x="4264639" y="4094340"/>
            <a:ext cx="3900916" cy="2287350"/>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457200" y="889762"/>
            <a:ext cx="8077200" cy="505908"/>
          </a:xfrm>
          <a:prstGeom prst="rect">
            <a:avLst/>
          </a:prstGeom>
        </p:spPr>
        <p:txBody>
          <a:bodyPr vert="horz" wrap="square" lIns="0" tIns="13335" rIns="0" bIns="0" rtlCol="0">
            <a:spAutoFit/>
          </a:bodyPr>
          <a:lstStyle/>
          <a:p>
            <a:pPr marL="12700" algn="r">
              <a:lnSpc>
                <a:spcPct val="100000"/>
              </a:lnSpc>
              <a:spcBef>
                <a:spcPts val="105"/>
              </a:spcBef>
            </a:pPr>
            <a:r>
              <a:rPr dirty="0">
                <a:latin typeface="Arial"/>
                <a:cs typeface="Arial"/>
              </a:rPr>
              <a:t>ADDITIONAL</a:t>
            </a:r>
            <a:r>
              <a:rPr spc="-195" dirty="0">
                <a:latin typeface="Arial"/>
                <a:cs typeface="Arial"/>
              </a:rPr>
              <a:t> </a:t>
            </a:r>
            <a:r>
              <a:rPr dirty="0">
                <a:latin typeface="Arial"/>
                <a:cs typeface="Arial"/>
              </a:rPr>
              <a:t>RESOURCES</a:t>
            </a:r>
          </a:p>
        </p:txBody>
      </p:sp>
      <p:sp>
        <p:nvSpPr>
          <p:cNvPr id="4" name="object 4"/>
          <p:cNvSpPr txBox="1"/>
          <p:nvPr/>
        </p:nvSpPr>
        <p:spPr>
          <a:xfrm>
            <a:off x="8725916" y="6282944"/>
            <a:ext cx="18732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Verdana"/>
                <a:cs typeface="Verdana"/>
              </a:rPr>
              <a:t>36</a:t>
            </a:r>
            <a:endParaRPr sz="1000">
              <a:latin typeface="Verdana"/>
              <a:cs typeface="Verdana"/>
            </a:endParaRPr>
          </a:p>
        </p:txBody>
      </p:sp>
      <p:sp>
        <p:nvSpPr>
          <p:cNvPr id="5" name="object 5"/>
          <p:cNvSpPr txBox="1"/>
          <p:nvPr/>
        </p:nvSpPr>
        <p:spPr>
          <a:xfrm>
            <a:off x="913954" y="1600200"/>
            <a:ext cx="7315200" cy="4167166"/>
          </a:xfrm>
          <a:prstGeom prst="rect">
            <a:avLst/>
          </a:prstGeom>
        </p:spPr>
        <p:txBody>
          <a:bodyPr vert="horz" wrap="square" lIns="0" tIns="12065" rIns="0" bIns="0" rtlCol="0">
            <a:spAutoFit/>
          </a:bodyPr>
          <a:lstStyle/>
          <a:p>
            <a:pPr marR="3601720" defTabSz="3657600">
              <a:lnSpc>
                <a:spcPct val="150000"/>
              </a:lnSpc>
              <a:spcBef>
                <a:spcPts val="95"/>
              </a:spcBef>
            </a:pPr>
            <a:r>
              <a:rPr sz="2000" b="1" dirty="0">
                <a:solidFill>
                  <a:srgbClr val="FF0000"/>
                </a:solidFill>
                <a:latin typeface="Arial" panose="020B0604020202020204" pitchFamily="34" charset="0"/>
                <a:cs typeface="Arial" panose="020B0604020202020204" pitchFamily="34" charset="0"/>
              </a:rPr>
              <a:t>Visit our websites</a:t>
            </a:r>
            <a:r>
              <a:rPr sz="2000" b="1" spc="-90" dirty="0">
                <a:solidFill>
                  <a:srgbClr val="FF0000"/>
                </a:solidFill>
                <a:latin typeface="Arial" panose="020B0604020202020204" pitchFamily="34" charset="0"/>
                <a:cs typeface="Arial" panose="020B0604020202020204" pitchFamily="34" charset="0"/>
              </a:rPr>
              <a:t> </a:t>
            </a:r>
            <a:r>
              <a:rPr sz="2000" b="1" dirty="0">
                <a:solidFill>
                  <a:srgbClr val="FF0000"/>
                </a:solidFill>
                <a:latin typeface="Arial" panose="020B0604020202020204" pitchFamily="34" charset="0"/>
                <a:cs typeface="Arial" panose="020B0604020202020204" pitchFamily="34" charset="0"/>
              </a:rPr>
              <a:t>at:  </a:t>
            </a:r>
            <a:r>
              <a:rPr sz="2000" b="1" u="heavy" dirty="0">
                <a:solidFill>
                  <a:srgbClr val="0000FF"/>
                </a:solidFill>
                <a:uFill>
                  <a:solidFill>
                    <a:srgbClr val="08080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www.usps.com </a:t>
            </a:r>
            <a:r>
              <a:rPr sz="2000" b="1" dirty="0">
                <a:solidFill>
                  <a:srgbClr val="080808"/>
                </a:solidFill>
                <a:latin typeface="Arial" panose="020B0604020202020204" pitchFamily="34" charset="0"/>
                <a:cs typeface="Arial" panose="020B0604020202020204" pitchFamily="34" charset="0"/>
              </a:rPr>
              <a:t> </a:t>
            </a:r>
            <a:br>
              <a:rPr lang="en-US" sz="2000" b="1" dirty="0">
                <a:solidFill>
                  <a:srgbClr val="080808"/>
                </a:solidFill>
                <a:latin typeface="Arial" panose="020B0604020202020204" pitchFamily="34" charset="0"/>
                <a:cs typeface="Arial" panose="020B0604020202020204" pitchFamily="34" charset="0"/>
              </a:rPr>
            </a:br>
            <a:r>
              <a:rPr lang="en-US" sz="2000" b="1" dirty="0">
                <a:solidFill>
                  <a:srgbClr val="080808"/>
                </a:solidFill>
                <a:latin typeface="Arial" panose="020B0604020202020204" pitchFamily="34" charset="0"/>
                <a:cs typeface="Arial" panose="020B0604020202020204" pitchFamily="34" charset="0"/>
              </a:rPr>
              <a:t>Postal Explorer -  </a:t>
            </a:r>
            <a:r>
              <a:rPr sz="2000" b="1" u="heavy" spc="-5" dirty="0">
                <a:solidFill>
                  <a:srgbClr val="0000FF"/>
                </a:solidFill>
                <a:uFill>
                  <a:solidFill>
                    <a:srgbClr val="08080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http://pe.usps.gov/</a:t>
            </a:r>
            <a:endParaRPr sz="2000" dirty="0">
              <a:solidFill>
                <a:srgbClr val="0000FF"/>
              </a:solidFill>
              <a:latin typeface="Arial" panose="020B0604020202020204" pitchFamily="34" charset="0"/>
              <a:cs typeface="Arial" panose="020B0604020202020204" pitchFamily="34" charset="0"/>
            </a:endParaRPr>
          </a:p>
          <a:p>
            <a:pPr marL="12700">
              <a:lnSpc>
                <a:spcPct val="100000"/>
              </a:lnSpc>
              <a:spcBef>
                <a:spcPts val="1200"/>
              </a:spcBef>
            </a:pPr>
            <a:r>
              <a:rPr sz="2000" b="1" dirty="0">
                <a:solidFill>
                  <a:srgbClr val="080808"/>
                </a:solidFill>
                <a:latin typeface="Arial" panose="020B0604020202020204" pitchFamily="34" charset="0"/>
                <a:cs typeface="Arial" panose="020B0604020202020204" pitchFamily="34" charset="0"/>
              </a:rPr>
              <a:t>Contains the </a:t>
            </a:r>
            <a:r>
              <a:rPr sz="2000" b="1" spc="-5" dirty="0">
                <a:solidFill>
                  <a:srgbClr val="080808"/>
                </a:solidFill>
                <a:latin typeface="Arial" panose="020B0604020202020204" pitchFamily="34" charset="0"/>
                <a:cs typeface="Arial" panose="020B0604020202020204" pitchFamily="34" charset="0"/>
              </a:rPr>
              <a:t>DMM, </a:t>
            </a:r>
            <a:r>
              <a:rPr sz="2000" b="1" dirty="0">
                <a:solidFill>
                  <a:srgbClr val="080808"/>
                </a:solidFill>
                <a:latin typeface="Arial" panose="020B0604020202020204" pitchFamily="34" charset="0"/>
                <a:cs typeface="Arial" panose="020B0604020202020204" pitchFamily="34" charset="0"/>
              </a:rPr>
              <a:t>IMM and</a:t>
            </a:r>
            <a:r>
              <a:rPr sz="2000" b="1" spc="-35" dirty="0">
                <a:solidFill>
                  <a:srgbClr val="080808"/>
                </a:solidFill>
                <a:latin typeface="Arial" panose="020B0604020202020204" pitchFamily="34" charset="0"/>
                <a:cs typeface="Arial" panose="020B0604020202020204" pitchFamily="34" charset="0"/>
              </a:rPr>
              <a:t> </a:t>
            </a:r>
            <a:r>
              <a:rPr sz="2000" b="1" spc="-5" dirty="0">
                <a:solidFill>
                  <a:srgbClr val="080808"/>
                </a:solidFill>
                <a:latin typeface="Arial" panose="020B0604020202020204" pitchFamily="34" charset="0"/>
                <a:cs typeface="Arial" panose="020B0604020202020204" pitchFamily="34" charset="0"/>
              </a:rPr>
              <a:t>various</a:t>
            </a:r>
            <a:r>
              <a:rPr lang="en-US" sz="2000" dirty="0">
                <a:latin typeface="Arial" panose="020B0604020202020204" pitchFamily="34" charset="0"/>
                <a:cs typeface="Arial" panose="020B0604020202020204" pitchFamily="34" charset="0"/>
              </a:rPr>
              <a:t> </a:t>
            </a:r>
            <a:r>
              <a:rPr sz="2000" b="1" spc="-5" dirty="0">
                <a:solidFill>
                  <a:srgbClr val="080808"/>
                </a:solidFill>
                <a:latin typeface="Arial" panose="020B0604020202020204" pitchFamily="34" charset="0"/>
                <a:cs typeface="Arial" panose="020B0604020202020204" pitchFamily="34" charset="0"/>
              </a:rPr>
              <a:t>publications.</a:t>
            </a:r>
            <a:endParaRPr lang="en-US" sz="2000" b="1" spc="-5" dirty="0">
              <a:solidFill>
                <a:srgbClr val="080808"/>
              </a:solidFill>
              <a:latin typeface="Arial" panose="020B0604020202020204" pitchFamily="34" charset="0"/>
              <a:cs typeface="Arial" panose="020B0604020202020204" pitchFamily="34" charset="0"/>
            </a:endParaRPr>
          </a:p>
          <a:p>
            <a:pPr marL="12700">
              <a:lnSpc>
                <a:spcPct val="100000"/>
              </a:lnSpc>
            </a:pPr>
            <a:endParaRPr lang="en-US" sz="2000" b="1" spc="-5" dirty="0">
              <a:solidFill>
                <a:srgbClr val="080808"/>
              </a:solidFill>
              <a:latin typeface="Arial" panose="020B0604020202020204" pitchFamily="34" charset="0"/>
              <a:cs typeface="Arial" panose="020B0604020202020204" pitchFamily="34" charset="0"/>
            </a:endParaRPr>
          </a:p>
          <a:p>
            <a:pPr marL="12700">
              <a:lnSpc>
                <a:spcPct val="100000"/>
              </a:lnSpc>
            </a:pPr>
            <a:r>
              <a:rPr lang="en-US" sz="2000" b="1" spc="-5" dirty="0" err="1">
                <a:solidFill>
                  <a:srgbClr val="080808"/>
                </a:solidFill>
                <a:latin typeface="Arial" panose="020B0604020202020204" pitchFamily="34" charset="0"/>
                <a:cs typeface="Arial" panose="020B0604020202020204" pitchFamily="34" charset="0"/>
              </a:rPr>
              <a:t>PostalPro</a:t>
            </a:r>
            <a:r>
              <a:rPr lang="en-US" sz="2000" b="1" spc="-5" dirty="0">
                <a:solidFill>
                  <a:srgbClr val="080808"/>
                </a:solidFill>
                <a:latin typeface="Arial" panose="020B0604020202020204" pitchFamily="34" charset="0"/>
                <a:cs typeface="Arial" panose="020B0604020202020204" pitchFamily="34" charset="0"/>
              </a:rPr>
              <a:t> -</a:t>
            </a:r>
            <a:endParaRPr sz="2000" dirty="0">
              <a:latin typeface="Arial" panose="020B0604020202020204" pitchFamily="34" charset="0"/>
              <a:cs typeface="Arial" panose="020B0604020202020204" pitchFamily="34" charset="0"/>
            </a:endParaRPr>
          </a:p>
          <a:p>
            <a:pPr marL="12700">
              <a:lnSpc>
                <a:spcPct val="100000"/>
              </a:lnSpc>
              <a:spcBef>
                <a:spcPts val="1200"/>
              </a:spcBef>
            </a:pPr>
            <a:r>
              <a:rPr sz="2000" b="1" u="heavy" dirty="0">
                <a:solidFill>
                  <a:srgbClr val="0000FF"/>
                </a:solidFill>
                <a:uFill>
                  <a:solidFill>
                    <a:srgbClr val="08080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https://postalpro.usps.com/</a:t>
            </a:r>
            <a:endParaRPr sz="2000" dirty="0">
              <a:solidFill>
                <a:srgbClr val="0000FF"/>
              </a:solidFill>
              <a:latin typeface="Arial" panose="020B0604020202020204" pitchFamily="34" charset="0"/>
              <a:cs typeface="Arial" panose="020B0604020202020204" pitchFamily="34" charset="0"/>
            </a:endParaRPr>
          </a:p>
          <a:p>
            <a:pPr marL="12700">
              <a:lnSpc>
                <a:spcPct val="100000"/>
              </a:lnSpc>
              <a:spcBef>
                <a:spcPts val="1200"/>
              </a:spcBef>
            </a:pPr>
            <a:r>
              <a:rPr sz="2000" b="1" dirty="0">
                <a:solidFill>
                  <a:srgbClr val="080808"/>
                </a:solidFill>
                <a:latin typeface="Arial" panose="020B0604020202020204" pitchFamily="34" charset="0"/>
                <a:cs typeface="Arial" panose="020B0604020202020204" pitchFamily="34" charset="0"/>
              </a:rPr>
              <a:t>Contains information on Intelligent Mail,</a:t>
            </a:r>
            <a:r>
              <a:rPr sz="2000" b="1" spc="-45" dirty="0">
                <a:solidFill>
                  <a:srgbClr val="080808"/>
                </a:solidFill>
                <a:latin typeface="Arial" panose="020B0604020202020204" pitchFamily="34" charset="0"/>
                <a:cs typeface="Arial" panose="020B0604020202020204" pitchFamily="34" charset="0"/>
              </a:rPr>
              <a:t> </a:t>
            </a:r>
            <a:r>
              <a:rPr sz="2000" b="1" spc="-5" dirty="0">
                <a:solidFill>
                  <a:srgbClr val="080808"/>
                </a:solidFill>
                <a:latin typeface="Arial" panose="020B0604020202020204" pitchFamily="34" charset="0"/>
                <a:cs typeface="Arial" panose="020B0604020202020204" pitchFamily="34" charset="0"/>
              </a:rPr>
              <a:t>Full</a:t>
            </a:r>
            <a:r>
              <a:rPr lang="en-US" sz="2000" dirty="0">
                <a:latin typeface="Arial" panose="020B0604020202020204" pitchFamily="34" charset="0"/>
                <a:cs typeface="Arial" panose="020B0604020202020204" pitchFamily="34" charset="0"/>
              </a:rPr>
              <a:t>-</a:t>
            </a:r>
            <a:r>
              <a:rPr sz="2000" b="1" spc="-5" dirty="0">
                <a:solidFill>
                  <a:srgbClr val="080808"/>
                </a:solidFill>
                <a:latin typeface="Arial" panose="020B0604020202020204" pitchFamily="34" charset="0"/>
                <a:cs typeface="Arial" panose="020B0604020202020204" pitchFamily="34" charset="0"/>
              </a:rPr>
              <a:t>Service, eInduction, </a:t>
            </a:r>
            <a:r>
              <a:rPr sz="2000" b="1" dirty="0">
                <a:solidFill>
                  <a:srgbClr val="080808"/>
                </a:solidFill>
                <a:latin typeface="Arial" panose="020B0604020202020204" pitchFamily="34" charset="0"/>
                <a:cs typeface="Arial" panose="020B0604020202020204" pitchFamily="34" charset="0"/>
              </a:rPr>
              <a:t>Seamless Acceptance</a:t>
            </a:r>
            <a:r>
              <a:rPr lang="en-US" sz="2000" b="1" dirty="0">
                <a:solidFill>
                  <a:srgbClr val="080808"/>
                </a:solidFill>
                <a:latin typeface="Arial" panose="020B0604020202020204" pitchFamily="34" charset="0"/>
                <a:cs typeface="Arial" panose="020B0604020202020204" pitchFamily="34" charset="0"/>
              </a:rPr>
              <a:t>,</a:t>
            </a:r>
            <a:r>
              <a:rPr sz="2000" b="1" spc="-55" dirty="0">
                <a:solidFill>
                  <a:srgbClr val="080808"/>
                </a:solidFill>
                <a:latin typeface="Arial" panose="020B0604020202020204" pitchFamily="34" charset="0"/>
                <a:cs typeface="Arial" panose="020B0604020202020204" pitchFamily="34" charset="0"/>
              </a:rPr>
              <a:t> </a:t>
            </a:r>
            <a:r>
              <a:rPr sz="2000" b="1" spc="-5" dirty="0">
                <a:solidFill>
                  <a:srgbClr val="080808"/>
                </a:solidFill>
                <a:latin typeface="Arial" panose="020B0604020202020204" pitchFamily="34" charset="0"/>
                <a:cs typeface="Arial" panose="020B0604020202020204" pitchFamily="34" charset="0"/>
              </a:rPr>
              <a:t>etc.</a:t>
            </a:r>
            <a:endParaRPr sz="2000" dirty="0">
              <a:latin typeface="Arial" panose="020B0604020202020204" pitchFamily="34" charset="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p:nvPr/>
        </p:nvSpPr>
        <p:spPr>
          <a:xfrm>
            <a:off x="8725916" y="6282944"/>
            <a:ext cx="18732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Verdana"/>
                <a:cs typeface="Verdana"/>
              </a:rPr>
              <a:t>37</a:t>
            </a:r>
            <a:endParaRPr sz="1000">
              <a:latin typeface="Verdana"/>
              <a:cs typeface="Verdana"/>
            </a:endParaRPr>
          </a:p>
        </p:txBody>
      </p:sp>
      <p:sp>
        <p:nvSpPr>
          <p:cNvPr id="4" name="object 4"/>
          <p:cNvSpPr txBox="1"/>
          <p:nvPr/>
        </p:nvSpPr>
        <p:spPr>
          <a:xfrm>
            <a:off x="457200" y="889762"/>
            <a:ext cx="8077200" cy="4668586"/>
          </a:xfrm>
          <a:prstGeom prst="rect">
            <a:avLst/>
          </a:prstGeom>
        </p:spPr>
        <p:txBody>
          <a:bodyPr vert="horz" wrap="square" lIns="0" tIns="13335" rIns="0" bIns="0" rtlCol="0">
            <a:spAutoFit/>
          </a:bodyPr>
          <a:lstStyle/>
          <a:p>
            <a:pPr marL="463550" algn="r">
              <a:lnSpc>
                <a:spcPct val="100000"/>
              </a:lnSpc>
              <a:spcBef>
                <a:spcPts val="105"/>
              </a:spcBef>
            </a:pPr>
            <a:r>
              <a:rPr sz="3200" b="1" dirty="0">
                <a:solidFill>
                  <a:srgbClr val="5278B3"/>
                </a:solidFill>
                <a:latin typeface="Arial"/>
                <a:cs typeface="Arial"/>
              </a:rPr>
              <a:t>MDA </a:t>
            </a:r>
            <a:r>
              <a:rPr sz="3200" b="1" spc="-5" dirty="0">
                <a:solidFill>
                  <a:srgbClr val="5278B3"/>
                </a:solidFill>
                <a:latin typeface="Arial"/>
                <a:cs typeface="Arial"/>
              </a:rPr>
              <a:t>SUPPORT</a:t>
            </a:r>
            <a:r>
              <a:rPr sz="3200" b="1" spc="-260" dirty="0">
                <a:solidFill>
                  <a:srgbClr val="5278B3"/>
                </a:solidFill>
                <a:latin typeface="Arial"/>
                <a:cs typeface="Arial"/>
              </a:rPr>
              <a:t> </a:t>
            </a:r>
            <a:r>
              <a:rPr sz="3200" b="1" dirty="0">
                <a:solidFill>
                  <a:srgbClr val="5278B3"/>
                </a:solidFill>
                <a:latin typeface="Arial"/>
                <a:cs typeface="Arial"/>
              </a:rPr>
              <a:t>CENTER</a:t>
            </a:r>
            <a:endParaRPr sz="3200" b="1" dirty="0">
              <a:latin typeface="Arial"/>
              <a:cs typeface="Arial"/>
            </a:endParaRPr>
          </a:p>
          <a:p>
            <a:pPr marL="463550" algn="ctr">
              <a:lnSpc>
                <a:spcPct val="100000"/>
              </a:lnSpc>
            </a:pPr>
            <a:br>
              <a:rPr lang="en-US" sz="4100" spc="-5" dirty="0">
                <a:latin typeface="Times New Roman"/>
                <a:cs typeface="Times New Roman"/>
              </a:rPr>
            </a:br>
            <a:r>
              <a:rPr sz="3200" spc="-5" dirty="0">
                <a:latin typeface="Arial" panose="020B0604020202020204" pitchFamily="34" charset="0"/>
                <a:cs typeface="Arial" panose="020B0604020202020204" pitchFamily="34" charset="0"/>
              </a:rPr>
              <a:t>Contact</a:t>
            </a:r>
            <a:r>
              <a:rPr sz="3200" spc="-25"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Information</a:t>
            </a:r>
            <a:r>
              <a:rPr lang="en-US" sz="3200" dirty="0">
                <a:latin typeface="Arial" panose="020B0604020202020204" pitchFamily="34" charset="0"/>
                <a:cs typeface="Arial" panose="020B0604020202020204" pitchFamily="34" charset="0"/>
              </a:rPr>
              <a:t>:</a:t>
            </a: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r>
              <a:rPr lang="en-US" sz="3200" spc="-15" dirty="0">
                <a:latin typeface="Arial" panose="020B0604020202020204" pitchFamily="34" charset="0"/>
                <a:cs typeface="Arial" panose="020B0604020202020204" pitchFamily="34" charset="0"/>
              </a:rPr>
              <a:t>P</a:t>
            </a:r>
            <a:r>
              <a:rPr sz="3200" spc="-5" dirty="0">
                <a:latin typeface="Arial" panose="020B0604020202020204" pitchFamily="34" charset="0"/>
                <a:cs typeface="Arial" panose="020B0604020202020204" pitchFamily="34" charset="0"/>
              </a:rPr>
              <a:t>hon</a:t>
            </a:r>
            <a:r>
              <a:rPr sz="3200" dirty="0">
                <a:latin typeface="Arial" panose="020B0604020202020204" pitchFamily="34" charset="0"/>
                <a:cs typeface="Arial" panose="020B0604020202020204" pitchFamily="34" charset="0"/>
              </a:rPr>
              <a:t>e</a:t>
            </a:r>
            <a:r>
              <a:rPr lang="en-US" sz="3200" dirty="0">
                <a:latin typeface="Arial" panose="020B0604020202020204" pitchFamily="34" charset="0"/>
                <a:cs typeface="Arial" panose="020B0604020202020204" pitchFamily="34" charset="0"/>
              </a:rPr>
              <a:t> - </a:t>
            </a:r>
            <a:r>
              <a:rPr sz="3200" b="1" spc="-5" dirty="0">
                <a:latin typeface="Arial" panose="020B0604020202020204" pitchFamily="34" charset="0"/>
                <a:cs typeface="Arial" panose="020B0604020202020204" pitchFamily="34" charset="0"/>
              </a:rPr>
              <a:t>85</a:t>
            </a:r>
            <a:r>
              <a:rPr sz="3200" b="1" spc="-10" dirty="0">
                <a:latin typeface="Arial" panose="020B0604020202020204" pitchFamily="34" charset="0"/>
                <a:cs typeface="Arial" panose="020B0604020202020204" pitchFamily="34" charset="0"/>
              </a:rPr>
              <a:t>5</a:t>
            </a:r>
            <a:r>
              <a:rPr sz="3200" b="1" spc="-5" dirty="0">
                <a:latin typeface="Arial" panose="020B0604020202020204" pitchFamily="34" charset="0"/>
                <a:cs typeface="Arial" panose="020B0604020202020204" pitchFamily="34" charset="0"/>
              </a:rPr>
              <a:t>-</a:t>
            </a:r>
            <a:r>
              <a:rPr sz="3200" b="1" spc="-10" dirty="0">
                <a:latin typeface="Arial" panose="020B0604020202020204" pitchFamily="34" charset="0"/>
                <a:cs typeface="Arial" panose="020B0604020202020204" pitchFamily="34" charset="0"/>
              </a:rPr>
              <a:t>59</a:t>
            </a:r>
            <a:r>
              <a:rPr sz="3200" b="1" spc="-5" dirty="0">
                <a:latin typeface="Arial" panose="020B0604020202020204" pitchFamily="34" charset="0"/>
                <a:cs typeface="Arial" panose="020B0604020202020204" pitchFamily="34" charset="0"/>
              </a:rPr>
              <a:t>3-</a:t>
            </a:r>
            <a:r>
              <a:rPr sz="3200" b="1" spc="-10" dirty="0">
                <a:latin typeface="Arial" panose="020B0604020202020204" pitchFamily="34" charset="0"/>
                <a:cs typeface="Arial" panose="020B0604020202020204" pitchFamily="34" charset="0"/>
              </a:rPr>
              <a:t>6093  </a:t>
            </a:r>
            <a:br>
              <a:rPr lang="en-US" sz="3200" b="1" spc="-10" dirty="0">
                <a:latin typeface="Arial" panose="020B0604020202020204" pitchFamily="34" charset="0"/>
                <a:cs typeface="Arial" panose="020B0604020202020204" pitchFamily="34" charset="0"/>
              </a:rPr>
            </a:br>
            <a:r>
              <a:rPr sz="3200" dirty="0">
                <a:latin typeface="Arial" panose="020B0604020202020204" pitchFamily="34" charset="0"/>
                <a:cs typeface="Arial" panose="020B0604020202020204" pitchFamily="34" charset="0"/>
              </a:rPr>
              <a:t>OR</a:t>
            </a:r>
            <a:endParaRPr lang="en-US" sz="3200" dirty="0">
              <a:latin typeface="Arial" panose="020B0604020202020204" pitchFamily="34" charset="0"/>
              <a:cs typeface="Arial" panose="020B0604020202020204" pitchFamily="34" charset="0"/>
            </a:endParaRPr>
          </a:p>
          <a:p>
            <a:pPr marL="844550" marR="837565" algn="ctr">
              <a:lnSpc>
                <a:spcPct val="100000"/>
              </a:lnSpc>
              <a:tabLst>
                <a:tab pos="3588385" algn="l"/>
              </a:tabLst>
            </a:pPr>
            <a:r>
              <a:rPr lang="en-US" sz="3200" dirty="0">
                <a:latin typeface="Arial" panose="020B0604020202020204" pitchFamily="34" charset="0"/>
                <a:cs typeface="Arial" panose="020B0604020202020204" pitchFamily="34" charset="0"/>
              </a:rPr>
              <a:t>E</a:t>
            </a:r>
            <a:r>
              <a:rPr sz="3200" dirty="0">
                <a:latin typeface="Arial" panose="020B0604020202020204" pitchFamily="34" charset="0"/>
                <a:cs typeface="Arial" panose="020B0604020202020204" pitchFamily="34" charset="0"/>
              </a:rPr>
              <a:t>mail</a:t>
            </a:r>
            <a:r>
              <a:rPr lang="en-US" sz="3200" dirty="0">
                <a:latin typeface="Arial" panose="020B0604020202020204" pitchFamily="34" charset="0"/>
                <a:cs typeface="Arial" panose="020B0604020202020204" pitchFamily="34" charset="0"/>
              </a:rPr>
              <a:t> -</a:t>
            </a:r>
            <a:r>
              <a:rPr sz="3200" spc="-35" dirty="0">
                <a:latin typeface="Arial" panose="020B0604020202020204" pitchFamily="34" charset="0"/>
                <a:cs typeface="Arial" panose="020B0604020202020204" pitchFamily="34" charset="0"/>
              </a:rPr>
              <a:t> </a:t>
            </a:r>
            <a:r>
              <a:rPr sz="3200" b="1" u="sng" spc="-5" dirty="0">
                <a:solidFill>
                  <a:srgbClr val="0000FF"/>
                </a:solidFill>
                <a:uFill>
                  <a:solidFill>
                    <a:srgbClr val="08080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MDA@USPS.GOV</a:t>
            </a:r>
            <a:endParaRPr sz="3200" b="1" u="sng" dirty="0">
              <a:solidFill>
                <a:srgbClr val="0000FF"/>
              </a:solidFill>
              <a:latin typeface="Arial" panose="020B0604020202020204" pitchFamily="34" charset="0"/>
              <a:cs typeface="Arial" panose="020B0604020202020204" pitchFamily="34" charset="0"/>
            </a:endParaRPr>
          </a:p>
          <a:p>
            <a:pPr algn="ctr">
              <a:lnSpc>
                <a:spcPct val="100000"/>
              </a:lnSpc>
              <a:spcBef>
                <a:spcPts val="5"/>
              </a:spcBef>
            </a:pPr>
            <a:endParaRPr sz="3750" dirty="0">
              <a:latin typeface="Arial" panose="020B0604020202020204" pitchFamily="34" charset="0"/>
              <a:cs typeface="Arial" panose="020B0604020202020204" pitchFamily="34" charset="0"/>
            </a:endParaRPr>
          </a:p>
          <a:p>
            <a:pPr marL="12700" marR="5080" algn="ctr">
              <a:lnSpc>
                <a:spcPct val="100000"/>
              </a:lnSpc>
              <a:spcBef>
                <a:spcPts val="5"/>
              </a:spcBef>
            </a:pPr>
            <a:r>
              <a:rPr sz="3200" dirty="0">
                <a:latin typeface="Arial" panose="020B0604020202020204" pitchFamily="34" charset="0"/>
                <a:cs typeface="Arial" panose="020B0604020202020204" pitchFamily="34" charset="0"/>
              </a:rPr>
              <a:t>MONDAY – </a:t>
            </a:r>
            <a:r>
              <a:rPr sz="3200" spc="-5" dirty="0">
                <a:latin typeface="Arial" panose="020B0604020202020204" pitchFamily="34" charset="0"/>
                <a:cs typeface="Arial" panose="020B0604020202020204" pitchFamily="34" charset="0"/>
              </a:rPr>
              <a:t>FRIDAY, </a:t>
            </a:r>
            <a:r>
              <a:rPr sz="3200" dirty="0">
                <a:latin typeface="Arial" panose="020B0604020202020204" pitchFamily="34" charset="0"/>
                <a:cs typeface="Arial" panose="020B0604020202020204" pitchFamily="34" charset="0"/>
              </a:rPr>
              <a:t>7am</a:t>
            </a:r>
            <a:r>
              <a:rPr lang="en-US" sz="3200" dirty="0">
                <a:latin typeface="Arial" panose="020B0604020202020204" pitchFamily="34" charset="0"/>
                <a:cs typeface="Arial" panose="020B0604020202020204" pitchFamily="34" charset="0"/>
              </a:rPr>
              <a:t> </a:t>
            </a:r>
            <a:r>
              <a:rPr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7</a:t>
            </a:r>
            <a:r>
              <a:rPr sz="3200" dirty="0">
                <a:latin typeface="Arial" panose="020B0604020202020204" pitchFamily="34" charset="0"/>
                <a:cs typeface="Arial" panose="020B0604020202020204" pitchFamily="34" charset="0"/>
              </a:rPr>
              <a:t>pm  CST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3368040" marR="5080" indent="836930">
              <a:lnSpc>
                <a:spcPct val="100000"/>
              </a:lnSpc>
              <a:spcBef>
                <a:spcPts val="105"/>
              </a:spcBef>
            </a:pPr>
            <a:r>
              <a:rPr spc="-5" dirty="0"/>
              <a:t>Folded</a:t>
            </a:r>
            <a:r>
              <a:rPr spc="-45" dirty="0"/>
              <a:t> </a:t>
            </a:r>
            <a:r>
              <a:rPr spc="-5" dirty="0"/>
              <a:t>Self-Mailers:  Physical</a:t>
            </a:r>
            <a:r>
              <a:rPr spc="-20" dirty="0"/>
              <a:t> </a:t>
            </a:r>
            <a:r>
              <a:rPr spc="-5" dirty="0"/>
              <a:t>Characteristics</a:t>
            </a:r>
          </a:p>
        </p:txBody>
      </p:sp>
      <p:sp>
        <p:nvSpPr>
          <p:cNvPr id="4" name="object 4"/>
          <p:cNvSpPr/>
          <p:nvPr/>
        </p:nvSpPr>
        <p:spPr>
          <a:xfrm>
            <a:off x="461772" y="1533144"/>
            <a:ext cx="8220456" cy="5140452"/>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699922" y="1884680"/>
            <a:ext cx="2246630" cy="954405"/>
          </a:xfrm>
          <a:prstGeom prst="rect">
            <a:avLst/>
          </a:prstGeom>
        </p:spPr>
        <p:txBody>
          <a:bodyPr vert="horz" wrap="square" lIns="0" tIns="13335" rIns="0" bIns="0" rtlCol="0">
            <a:spAutoFit/>
          </a:bodyPr>
          <a:lstStyle/>
          <a:p>
            <a:pPr algn="ctr">
              <a:lnSpc>
                <a:spcPts val="1895"/>
              </a:lnSpc>
              <a:spcBef>
                <a:spcPts val="105"/>
              </a:spcBef>
            </a:pPr>
            <a:r>
              <a:rPr sz="1700" b="1" dirty="0">
                <a:latin typeface="Arial"/>
                <a:cs typeface="Arial"/>
              </a:rPr>
              <a:t>Height</a:t>
            </a:r>
            <a:r>
              <a:rPr sz="1700" dirty="0">
                <a:latin typeface="Arial"/>
                <a:cs typeface="Arial"/>
              </a:rPr>
              <a:t>:</a:t>
            </a:r>
          </a:p>
          <a:p>
            <a:pPr marL="12065" marR="5080" indent="46990" algn="ctr">
              <a:lnSpc>
                <a:spcPct val="86200"/>
              </a:lnSpc>
              <a:spcBef>
                <a:spcPts val="135"/>
              </a:spcBef>
            </a:pPr>
            <a:r>
              <a:rPr sz="1700" dirty="0">
                <a:latin typeface="Arial"/>
                <a:cs typeface="Arial"/>
              </a:rPr>
              <a:t>A minimum of </a:t>
            </a:r>
            <a:r>
              <a:rPr sz="1700" spc="-5" dirty="0">
                <a:latin typeface="Arial"/>
                <a:cs typeface="Arial"/>
              </a:rPr>
              <a:t>3-1/2  </a:t>
            </a:r>
            <a:r>
              <a:rPr sz="1700" dirty="0">
                <a:latin typeface="Arial"/>
                <a:cs typeface="Arial"/>
              </a:rPr>
              <a:t>inches and a</a:t>
            </a:r>
            <a:r>
              <a:rPr sz="1700" spc="-75" dirty="0">
                <a:latin typeface="Arial"/>
                <a:cs typeface="Arial"/>
              </a:rPr>
              <a:t> </a:t>
            </a:r>
            <a:r>
              <a:rPr sz="1700" spc="-5" dirty="0">
                <a:latin typeface="Arial"/>
                <a:cs typeface="Arial"/>
              </a:rPr>
              <a:t>maximum  </a:t>
            </a:r>
            <a:r>
              <a:rPr sz="1700" dirty="0">
                <a:latin typeface="Arial"/>
                <a:cs typeface="Arial"/>
              </a:rPr>
              <a:t>of 6</a:t>
            </a:r>
            <a:r>
              <a:rPr sz="1700" spc="-25" dirty="0">
                <a:latin typeface="Arial"/>
                <a:cs typeface="Arial"/>
              </a:rPr>
              <a:t> </a:t>
            </a:r>
            <a:r>
              <a:rPr sz="1700" dirty="0">
                <a:latin typeface="Arial"/>
                <a:cs typeface="Arial"/>
              </a:rPr>
              <a:t>inches</a:t>
            </a:r>
          </a:p>
        </p:txBody>
      </p:sp>
      <p:sp>
        <p:nvSpPr>
          <p:cNvPr id="6" name="object 6"/>
          <p:cNvSpPr txBox="1"/>
          <p:nvPr/>
        </p:nvSpPr>
        <p:spPr>
          <a:xfrm>
            <a:off x="3472434" y="1884680"/>
            <a:ext cx="2199640" cy="954405"/>
          </a:xfrm>
          <a:prstGeom prst="rect">
            <a:avLst/>
          </a:prstGeom>
        </p:spPr>
        <p:txBody>
          <a:bodyPr vert="horz" wrap="square" lIns="0" tIns="13335" rIns="0" bIns="0" rtlCol="0">
            <a:spAutoFit/>
          </a:bodyPr>
          <a:lstStyle/>
          <a:p>
            <a:pPr marL="709295">
              <a:lnSpc>
                <a:spcPts val="1895"/>
              </a:lnSpc>
              <a:spcBef>
                <a:spcPts val="105"/>
              </a:spcBef>
            </a:pPr>
            <a:r>
              <a:rPr sz="1700" b="1" dirty="0">
                <a:latin typeface="Arial"/>
                <a:cs typeface="Arial"/>
              </a:rPr>
              <a:t>Length</a:t>
            </a:r>
            <a:r>
              <a:rPr sz="1700" dirty="0">
                <a:latin typeface="Arial"/>
                <a:cs typeface="Arial"/>
              </a:rPr>
              <a:t>:</a:t>
            </a:r>
            <a:endParaRPr sz="1700">
              <a:latin typeface="Arial"/>
              <a:cs typeface="Arial"/>
            </a:endParaRPr>
          </a:p>
          <a:p>
            <a:pPr marL="12700" marR="5080" algn="ctr">
              <a:lnSpc>
                <a:spcPct val="86200"/>
              </a:lnSpc>
              <a:spcBef>
                <a:spcPts val="135"/>
              </a:spcBef>
            </a:pPr>
            <a:r>
              <a:rPr sz="1700" dirty="0">
                <a:latin typeface="Arial"/>
                <a:cs typeface="Arial"/>
              </a:rPr>
              <a:t>A minimum of 5</a:t>
            </a:r>
            <a:r>
              <a:rPr sz="1700" spc="-195" dirty="0">
                <a:latin typeface="Arial"/>
                <a:cs typeface="Arial"/>
              </a:rPr>
              <a:t> </a:t>
            </a:r>
            <a:r>
              <a:rPr sz="1700" dirty="0">
                <a:latin typeface="Arial"/>
                <a:cs typeface="Arial"/>
              </a:rPr>
              <a:t>inches  and a </a:t>
            </a:r>
            <a:r>
              <a:rPr sz="1700" spc="-5" dirty="0">
                <a:latin typeface="Arial"/>
                <a:cs typeface="Arial"/>
              </a:rPr>
              <a:t>maximum </a:t>
            </a:r>
            <a:r>
              <a:rPr sz="1700" dirty="0">
                <a:latin typeface="Arial"/>
                <a:cs typeface="Arial"/>
              </a:rPr>
              <a:t>of 10-  </a:t>
            </a:r>
            <a:r>
              <a:rPr sz="1700" spc="-5" dirty="0">
                <a:latin typeface="Arial"/>
                <a:cs typeface="Arial"/>
              </a:rPr>
              <a:t>1/2</a:t>
            </a:r>
            <a:r>
              <a:rPr sz="1700" spc="-15" dirty="0">
                <a:latin typeface="Arial"/>
                <a:cs typeface="Arial"/>
              </a:rPr>
              <a:t> </a:t>
            </a:r>
            <a:r>
              <a:rPr sz="1700" dirty="0">
                <a:latin typeface="Arial"/>
                <a:cs typeface="Arial"/>
              </a:rPr>
              <a:t>inches</a:t>
            </a:r>
            <a:endParaRPr sz="1700">
              <a:latin typeface="Arial"/>
              <a:cs typeface="Arial"/>
            </a:endParaRPr>
          </a:p>
        </p:txBody>
      </p:sp>
      <p:sp>
        <p:nvSpPr>
          <p:cNvPr id="7" name="object 7"/>
          <p:cNvSpPr txBox="1"/>
          <p:nvPr/>
        </p:nvSpPr>
        <p:spPr>
          <a:xfrm>
            <a:off x="6252717" y="1661287"/>
            <a:ext cx="2137410" cy="1402715"/>
          </a:xfrm>
          <a:prstGeom prst="rect">
            <a:avLst/>
          </a:prstGeom>
        </p:spPr>
        <p:txBody>
          <a:bodyPr vert="horz" wrap="square" lIns="0" tIns="13335" rIns="0" bIns="0" rtlCol="0">
            <a:spAutoFit/>
          </a:bodyPr>
          <a:lstStyle/>
          <a:p>
            <a:pPr marL="294005">
              <a:lnSpc>
                <a:spcPts val="1895"/>
              </a:lnSpc>
              <a:spcBef>
                <a:spcPts val="105"/>
              </a:spcBef>
            </a:pPr>
            <a:r>
              <a:rPr sz="1700" b="1" spc="-5" dirty="0">
                <a:latin typeface="Arial"/>
                <a:cs typeface="Arial"/>
              </a:rPr>
              <a:t>Min</a:t>
            </a:r>
            <a:r>
              <a:rPr sz="1700" b="1" spc="-15" dirty="0">
                <a:latin typeface="Arial"/>
                <a:cs typeface="Arial"/>
              </a:rPr>
              <a:t> </a:t>
            </a:r>
            <a:r>
              <a:rPr sz="1700" b="1" dirty="0">
                <a:latin typeface="Arial"/>
                <a:cs typeface="Arial"/>
              </a:rPr>
              <a:t>Thickness</a:t>
            </a:r>
            <a:r>
              <a:rPr sz="1700" dirty="0">
                <a:latin typeface="Arial"/>
                <a:cs typeface="Arial"/>
              </a:rPr>
              <a:t>:</a:t>
            </a:r>
            <a:endParaRPr sz="1700">
              <a:latin typeface="Arial"/>
              <a:cs typeface="Arial"/>
            </a:endParaRPr>
          </a:p>
          <a:p>
            <a:pPr marL="12065" marR="5080" algn="ctr">
              <a:lnSpc>
                <a:spcPct val="86300"/>
              </a:lnSpc>
              <a:spcBef>
                <a:spcPts val="135"/>
              </a:spcBef>
            </a:pPr>
            <a:r>
              <a:rPr sz="1700" dirty="0">
                <a:latin typeface="Arial"/>
                <a:cs typeface="Arial"/>
              </a:rPr>
              <a:t>A minimum of </a:t>
            </a:r>
            <a:r>
              <a:rPr sz="1700" spc="-5" dirty="0">
                <a:latin typeface="Arial"/>
                <a:cs typeface="Arial"/>
              </a:rPr>
              <a:t>0.007  </a:t>
            </a:r>
            <a:r>
              <a:rPr sz="1700" dirty="0">
                <a:latin typeface="Arial"/>
                <a:cs typeface="Arial"/>
              </a:rPr>
              <a:t>inch; (0.009 inch if</a:t>
            </a:r>
            <a:r>
              <a:rPr sz="1700" spc="-110" dirty="0">
                <a:latin typeface="Arial"/>
                <a:cs typeface="Arial"/>
              </a:rPr>
              <a:t> </a:t>
            </a:r>
            <a:r>
              <a:rPr sz="1700" spc="-5" dirty="0">
                <a:latin typeface="Arial"/>
                <a:cs typeface="Arial"/>
              </a:rPr>
              <a:t>the  </a:t>
            </a:r>
            <a:r>
              <a:rPr sz="1700" dirty="0">
                <a:latin typeface="Arial"/>
                <a:cs typeface="Arial"/>
              </a:rPr>
              <a:t>height </a:t>
            </a:r>
            <a:r>
              <a:rPr sz="1700" spc="-5" dirty="0">
                <a:latin typeface="Arial"/>
                <a:cs typeface="Arial"/>
              </a:rPr>
              <a:t>exceeds 4-1/4  </a:t>
            </a:r>
            <a:r>
              <a:rPr sz="1700" dirty="0">
                <a:latin typeface="Arial"/>
                <a:cs typeface="Arial"/>
              </a:rPr>
              <a:t>inches or if </a:t>
            </a:r>
            <a:r>
              <a:rPr sz="1700" spc="-5" dirty="0">
                <a:latin typeface="Arial"/>
                <a:cs typeface="Arial"/>
              </a:rPr>
              <a:t>the </a:t>
            </a:r>
            <a:r>
              <a:rPr sz="1700" dirty="0">
                <a:latin typeface="Arial"/>
                <a:cs typeface="Arial"/>
              </a:rPr>
              <a:t>length  exceeds 6</a:t>
            </a:r>
            <a:r>
              <a:rPr sz="1700" spc="-45" dirty="0">
                <a:latin typeface="Arial"/>
                <a:cs typeface="Arial"/>
              </a:rPr>
              <a:t> </a:t>
            </a:r>
            <a:r>
              <a:rPr sz="1700" dirty="0">
                <a:latin typeface="Arial"/>
                <a:cs typeface="Arial"/>
              </a:rPr>
              <a:t>inches)</a:t>
            </a:r>
            <a:endParaRPr sz="1700">
              <a:latin typeface="Arial"/>
              <a:cs typeface="Arial"/>
            </a:endParaRPr>
          </a:p>
        </p:txBody>
      </p:sp>
      <p:sp>
        <p:nvSpPr>
          <p:cNvPr id="8" name="object 8"/>
          <p:cNvSpPr txBox="1"/>
          <p:nvPr/>
        </p:nvSpPr>
        <p:spPr>
          <a:xfrm>
            <a:off x="843178" y="3746372"/>
            <a:ext cx="1959610" cy="732155"/>
          </a:xfrm>
          <a:prstGeom prst="rect">
            <a:avLst/>
          </a:prstGeom>
        </p:spPr>
        <p:txBody>
          <a:bodyPr vert="horz" wrap="square" lIns="0" tIns="48895" rIns="0" bIns="0" rtlCol="0">
            <a:spAutoFit/>
          </a:bodyPr>
          <a:lstStyle/>
          <a:p>
            <a:pPr marL="12065" marR="5080" indent="635" algn="ctr">
              <a:lnSpc>
                <a:spcPct val="86200"/>
              </a:lnSpc>
              <a:spcBef>
                <a:spcPts val="385"/>
              </a:spcBef>
            </a:pPr>
            <a:r>
              <a:rPr sz="1700" b="1" dirty="0">
                <a:latin typeface="Arial"/>
                <a:cs typeface="Arial"/>
              </a:rPr>
              <a:t>Max Thickness</a:t>
            </a:r>
            <a:r>
              <a:rPr sz="1700" dirty="0">
                <a:latin typeface="Arial"/>
                <a:cs typeface="Arial"/>
              </a:rPr>
              <a:t>:  </a:t>
            </a:r>
            <a:r>
              <a:rPr sz="1700" spc="5" dirty="0">
                <a:latin typeface="Arial"/>
                <a:cs typeface="Arial"/>
              </a:rPr>
              <a:t>The </a:t>
            </a:r>
            <a:r>
              <a:rPr sz="1700" spc="-5" dirty="0">
                <a:latin typeface="Arial"/>
                <a:cs typeface="Arial"/>
              </a:rPr>
              <a:t>maximum  </a:t>
            </a:r>
            <a:r>
              <a:rPr sz="1700" dirty="0">
                <a:latin typeface="Arial"/>
                <a:cs typeface="Arial"/>
              </a:rPr>
              <a:t>thickness is </a:t>
            </a:r>
            <a:r>
              <a:rPr sz="1700" spc="-5" dirty="0">
                <a:latin typeface="Arial"/>
                <a:cs typeface="Arial"/>
              </a:rPr>
              <a:t>1/4</a:t>
            </a:r>
            <a:r>
              <a:rPr sz="1700" spc="-85" dirty="0">
                <a:latin typeface="Arial"/>
                <a:cs typeface="Arial"/>
              </a:rPr>
              <a:t> </a:t>
            </a:r>
            <a:r>
              <a:rPr sz="1700" dirty="0">
                <a:latin typeface="Arial"/>
                <a:cs typeface="Arial"/>
              </a:rPr>
              <a:t>inch</a:t>
            </a:r>
          </a:p>
        </p:txBody>
      </p:sp>
      <p:sp>
        <p:nvSpPr>
          <p:cNvPr id="9" name="object 9"/>
          <p:cNvSpPr txBox="1"/>
          <p:nvPr/>
        </p:nvSpPr>
        <p:spPr>
          <a:xfrm>
            <a:off x="3643376" y="3858259"/>
            <a:ext cx="1858645" cy="508000"/>
          </a:xfrm>
          <a:prstGeom prst="rect">
            <a:avLst/>
          </a:prstGeom>
        </p:spPr>
        <p:txBody>
          <a:bodyPr vert="horz" wrap="square" lIns="0" tIns="50800" rIns="0" bIns="0" rtlCol="0">
            <a:spAutoFit/>
          </a:bodyPr>
          <a:lstStyle/>
          <a:p>
            <a:pPr marL="489584" marR="5080" indent="-477520">
              <a:lnSpc>
                <a:spcPts val="1750"/>
              </a:lnSpc>
              <a:spcBef>
                <a:spcPts val="400"/>
              </a:spcBef>
            </a:pPr>
            <a:r>
              <a:rPr sz="1700" b="1" dirty="0">
                <a:latin typeface="Arial"/>
                <a:cs typeface="Arial"/>
              </a:rPr>
              <a:t>Maximum</a:t>
            </a:r>
            <a:r>
              <a:rPr sz="1700" b="1" spc="-65" dirty="0">
                <a:latin typeface="Arial"/>
                <a:cs typeface="Arial"/>
              </a:rPr>
              <a:t> </a:t>
            </a:r>
            <a:r>
              <a:rPr sz="1700" b="1" spc="-10" dirty="0">
                <a:latin typeface="Arial"/>
                <a:cs typeface="Arial"/>
              </a:rPr>
              <a:t>Weight</a:t>
            </a:r>
            <a:r>
              <a:rPr sz="1700" spc="-10" dirty="0">
                <a:latin typeface="Arial"/>
                <a:cs typeface="Arial"/>
              </a:rPr>
              <a:t>:  </a:t>
            </a:r>
            <a:r>
              <a:rPr sz="1700" dirty="0">
                <a:latin typeface="Arial"/>
                <a:cs typeface="Arial"/>
              </a:rPr>
              <a:t>3</a:t>
            </a:r>
            <a:r>
              <a:rPr sz="1700" spc="-15" dirty="0">
                <a:latin typeface="Arial"/>
                <a:cs typeface="Arial"/>
              </a:rPr>
              <a:t> </a:t>
            </a:r>
            <a:r>
              <a:rPr sz="1700" dirty="0">
                <a:latin typeface="Arial"/>
                <a:cs typeface="Arial"/>
              </a:rPr>
              <a:t>ounces</a:t>
            </a:r>
          </a:p>
        </p:txBody>
      </p:sp>
      <p:sp>
        <p:nvSpPr>
          <p:cNvPr id="10" name="object 10"/>
          <p:cNvSpPr txBox="1"/>
          <p:nvPr/>
        </p:nvSpPr>
        <p:spPr>
          <a:xfrm>
            <a:off x="6240526" y="3634181"/>
            <a:ext cx="2163445" cy="955040"/>
          </a:xfrm>
          <a:prstGeom prst="rect">
            <a:avLst/>
          </a:prstGeom>
        </p:spPr>
        <p:txBody>
          <a:bodyPr vert="horz" wrap="square" lIns="0" tIns="49530" rIns="0" bIns="0" rtlCol="0">
            <a:spAutoFit/>
          </a:bodyPr>
          <a:lstStyle/>
          <a:p>
            <a:pPr marL="12700" marR="5080" indent="713105">
              <a:lnSpc>
                <a:spcPct val="86100"/>
              </a:lnSpc>
              <a:spcBef>
                <a:spcPts val="390"/>
              </a:spcBef>
            </a:pPr>
            <a:r>
              <a:rPr sz="1700" b="1" dirty="0">
                <a:latin typeface="Arial"/>
                <a:cs typeface="Arial"/>
              </a:rPr>
              <a:t>Shape</a:t>
            </a:r>
            <a:r>
              <a:rPr sz="1700" dirty="0">
                <a:latin typeface="Arial"/>
                <a:cs typeface="Arial"/>
              </a:rPr>
              <a:t>:  </a:t>
            </a:r>
            <a:r>
              <a:rPr sz="1700" spc="-10" dirty="0">
                <a:latin typeface="Arial"/>
                <a:cs typeface="Arial"/>
              </a:rPr>
              <a:t>Rectangular, with </a:t>
            </a:r>
            <a:r>
              <a:rPr sz="1700" spc="-5" dirty="0">
                <a:latin typeface="Arial"/>
                <a:cs typeface="Arial"/>
              </a:rPr>
              <a:t>four  </a:t>
            </a:r>
            <a:r>
              <a:rPr sz="1700" dirty="0">
                <a:latin typeface="Arial"/>
                <a:cs typeface="Arial"/>
              </a:rPr>
              <a:t>square corners and  parallel opposite</a:t>
            </a:r>
            <a:r>
              <a:rPr sz="1700" spc="-110" dirty="0">
                <a:latin typeface="Arial"/>
                <a:cs typeface="Arial"/>
              </a:rPr>
              <a:t> </a:t>
            </a:r>
            <a:r>
              <a:rPr sz="1700" dirty="0">
                <a:latin typeface="Arial"/>
                <a:cs typeface="Arial"/>
              </a:rPr>
              <a:t>sides</a:t>
            </a:r>
            <a:endParaRPr sz="1700">
              <a:latin typeface="Arial"/>
              <a:cs typeface="Arial"/>
            </a:endParaRPr>
          </a:p>
        </p:txBody>
      </p:sp>
      <p:sp>
        <p:nvSpPr>
          <p:cNvPr id="11" name="object 11"/>
          <p:cNvSpPr txBox="1"/>
          <p:nvPr/>
        </p:nvSpPr>
        <p:spPr>
          <a:xfrm>
            <a:off x="3702811" y="5526125"/>
            <a:ext cx="1585595" cy="508000"/>
          </a:xfrm>
          <a:prstGeom prst="rect">
            <a:avLst/>
          </a:prstGeom>
        </p:spPr>
        <p:txBody>
          <a:bodyPr vert="horz" wrap="square" lIns="0" tIns="50800" rIns="0" bIns="0" rtlCol="0">
            <a:spAutoFit/>
          </a:bodyPr>
          <a:lstStyle/>
          <a:p>
            <a:pPr marL="12700" marR="5080" indent="126364">
              <a:lnSpc>
                <a:spcPts val="1750"/>
              </a:lnSpc>
              <a:spcBef>
                <a:spcPts val="400"/>
              </a:spcBef>
            </a:pPr>
            <a:r>
              <a:rPr sz="1700" b="1" spc="-5" dirty="0">
                <a:latin typeface="Arial"/>
                <a:cs typeface="Arial"/>
              </a:rPr>
              <a:t>Aspect ratio</a:t>
            </a:r>
            <a:r>
              <a:rPr sz="1700" spc="-5" dirty="0">
                <a:latin typeface="Arial"/>
                <a:cs typeface="Arial"/>
              </a:rPr>
              <a:t>:  </a:t>
            </a:r>
            <a:r>
              <a:rPr sz="1700" dirty="0">
                <a:latin typeface="Arial"/>
                <a:cs typeface="Arial"/>
              </a:rPr>
              <a:t>Within </a:t>
            </a:r>
            <a:r>
              <a:rPr sz="1700" spc="-5" dirty="0">
                <a:latin typeface="Arial"/>
                <a:cs typeface="Arial"/>
              </a:rPr>
              <a:t>1.3 to</a:t>
            </a:r>
            <a:r>
              <a:rPr sz="1700" spc="-85" dirty="0">
                <a:latin typeface="Arial"/>
                <a:cs typeface="Arial"/>
              </a:rPr>
              <a:t> </a:t>
            </a:r>
            <a:r>
              <a:rPr sz="1700" spc="-5" dirty="0">
                <a:latin typeface="Arial"/>
                <a:cs typeface="Arial"/>
              </a:rPr>
              <a:t>2.5</a:t>
            </a:r>
            <a:endParaRPr sz="17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4191000" y="414194"/>
            <a:ext cx="4350834" cy="998350"/>
          </a:xfrm>
          <a:prstGeom prst="rect">
            <a:avLst/>
          </a:prstGeom>
        </p:spPr>
        <p:txBody>
          <a:bodyPr vert="horz" wrap="square" lIns="0" tIns="13335" rIns="0" bIns="0" rtlCol="0">
            <a:spAutoFit/>
          </a:bodyPr>
          <a:lstStyle/>
          <a:p>
            <a:pPr marL="12700">
              <a:lnSpc>
                <a:spcPct val="100000"/>
              </a:lnSpc>
              <a:spcBef>
                <a:spcPts val="105"/>
              </a:spcBef>
            </a:pPr>
            <a:r>
              <a:rPr spc="-5" dirty="0"/>
              <a:t>Paper</a:t>
            </a:r>
            <a:r>
              <a:rPr spc="-70" dirty="0"/>
              <a:t> </a:t>
            </a:r>
            <a:r>
              <a:rPr spc="-10" dirty="0"/>
              <a:t>Weight</a:t>
            </a:r>
            <a:r>
              <a:rPr lang="en-US" spc="-10" dirty="0"/>
              <a:t> &amp;</a:t>
            </a:r>
            <a:br>
              <a:rPr lang="en-US" spc="-10" dirty="0"/>
            </a:br>
            <a:r>
              <a:rPr lang="en-US" spc="-10" dirty="0"/>
              <a:t>Sealing Requirements </a:t>
            </a:r>
            <a:endParaRPr spc="-10" dirty="0"/>
          </a:p>
        </p:txBody>
      </p:sp>
      <p:sp>
        <p:nvSpPr>
          <p:cNvPr id="4" name="object 4"/>
          <p:cNvSpPr txBox="1"/>
          <p:nvPr/>
        </p:nvSpPr>
        <p:spPr>
          <a:xfrm>
            <a:off x="496570" y="1536671"/>
            <a:ext cx="8418830" cy="4875053"/>
          </a:xfrm>
          <a:prstGeom prst="rect">
            <a:avLst/>
          </a:prstGeom>
        </p:spPr>
        <p:txBody>
          <a:bodyPr vert="horz" wrap="square" lIns="0" tIns="12065" rIns="0" bIns="0" rtlCol="0">
            <a:spAutoFit/>
          </a:bodyPr>
          <a:lstStyle/>
          <a:p>
            <a:pPr marL="12700" marR="125730">
              <a:lnSpc>
                <a:spcPct val="100000"/>
              </a:lnSpc>
              <a:spcBef>
                <a:spcPts val="95"/>
              </a:spcBef>
              <a:buClr>
                <a:srgbClr val="0F0F00"/>
              </a:buClr>
              <a:buSzPct val="75000"/>
              <a:tabLst>
                <a:tab pos="356235" algn="l"/>
              </a:tabLst>
            </a:pPr>
            <a:r>
              <a:rPr sz="2700" spc="-5" dirty="0">
                <a:latin typeface="Arial"/>
                <a:cs typeface="Arial"/>
              </a:rPr>
              <a:t>The minimum basis weights</a:t>
            </a:r>
            <a:r>
              <a:rPr lang="en-US" sz="2700" spc="-5" dirty="0">
                <a:latin typeface="Arial"/>
                <a:cs typeface="Arial"/>
              </a:rPr>
              <a:t> and sealing requirements</a:t>
            </a:r>
            <a:r>
              <a:rPr sz="2700" spc="-5" dirty="0">
                <a:latin typeface="Arial"/>
                <a:cs typeface="Arial"/>
              </a:rPr>
              <a:t> </a:t>
            </a:r>
            <a:r>
              <a:rPr sz="2700" dirty="0">
                <a:latin typeface="Arial"/>
                <a:cs typeface="Arial"/>
              </a:rPr>
              <a:t>for </a:t>
            </a:r>
            <a:r>
              <a:rPr lang="en-US" sz="2700" spc="-5" dirty="0">
                <a:latin typeface="Arial"/>
                <a:cs typeface="Arial"/>
              </a:rPr>
              <a:t>1- and 2-ounce</a:t>
            </a:r>
            <a:r>
              <a:rPr sz="2700" spc="-5" dirty="0">
                <a:latin typeface="Arial"/>
                <a:cs typeface="Arial"/>
              </a:rPr>
              <a:t> folded </a:t>
            </a:r>
            <a:r>
              <a:rPr sz="2700" dirty="0">
                <a:latin typeface="Arial"/>
                <a:cs typeface="Arial"/>
              </a:rPr>
              <a:t>self-mailers</a:t>
            </a:r>
            <a:r>
              <a:rPr sz="2700" spc="15" dirty="0">
                <a:latin typeface="Arial"/>
                <a:cs typeface="Arial"/>
              </a:rPr>
              <a:t> </a:t>
            </a:r>
            <a:r>
              <a:rPr sz="2700" dirty="0">
                <a:latin typeface="Arial"/>
                <a:cs typeface="Arial"/>
              </a:rPr>
              <a:t>are:</a:t>
            </a:r>
          </a:p>
          <a:p>
            <a:pPr>
              <a:lnSpc>
                <a:spcPct val="100000"/>
              </a:lnSpc>
              <a:spcBef>
                <a:spcPts val="20"/>
              </a:spcBef>
              <a:buClr>
                <a:srgbClr val="0F0F00"/>
              </a:buClr>
              <a:buFont typeface="Wingdings"/>
              <a:buChar char=""/>
            </a:pPr>
            <a:endParaRPr sz="2500" dirty="0">
              <a:latin typeface="Times New Roman"/>
              <a:cs typeface="Times New Roman"/>
            </a:endParaRPr>
          </a:p>
          <a:p>
            <a:pPr marL="756285" marR="323850" lvl="1" indent="-286385">
              <a:lnSpc>
                <a:spcPct val="100000"/>
              </a:lnSpc>
              <a:spcBef>
                <a:spcPts val="5"/>
              </a:spcBef>
              <a:buClr>
                <a:srgbClr val="080800"/>
              </a:buClr>
              <a:buSzPct val="75000"/>
              <a:buFont typeface="Wingdings"/>
              <a:buChar char=""/>
              <a:tabLst>
                <a:tab pos="756920" algn="l"/>
              </a:tabLst>
            </a:pPr>
            <a:r>
              <a:rPr lang="en-US" sz="2400" dirty="0">
                <a:latin typeface="Arial" panose="020B0604020202020204" pitchFamily="34" charset="0"/>
                <a:cs typeface="Arial" panose="020B0604020202020204" pitchFamily="34" charset="0"/>
              </a:rPr>
              <a:t>Up to 1 ounce: 70-pound paper basis weight or equivalent sealed with a continuous glue line, three glue spots; or elongated glue lines; or two 1-inch tabs within one inch of each edge.</a:t>
            </a:r>
          </a:p>
          <a:p>
            <a:pPr marL="756285" marR="323850" lvl="1" indent="-286385">
              <a:lnSpc>
                <a:spcPct val="100000"/>
              </a:lnSpc>
              <a:spcBef>
                <a:spcPts val="5"/>
              </a:spcBef>
              <a:buClr>
                <a:srgbClr val="080800"/>
              </a:buClr>
              <a:buSzPct val="75000"/>
              <a:buFont typeface="Wingdings"/>
              <a:buChar char=""/>
              <a:tabLst>
                <a:tab pos="756920" algn="l"/>
              </a:tabLst>
            </a:pPr>
            <a:endParaRPr lang="en-US" sz="2400" dirty="0">
              <a:latin typeface="Arial" panose="020B0604020202020204" pitchFamily="34" charset="0"/>
              <a:cs typeface="Arial" panose="020B0604020202020204" pitchFamily="34" charset="0"/>
            </a:endParaRPr>
          </a:p>
          <a:p>
            <a:pPr marL="756285" marR="323850" lvl="1" indent="-286385">
              <a:lnSpc>
                <a:spcPct val="100000"/>
              </a:lnSpc>
              <a:spcBef>
                <a:spcPts val="5"/>
              </a:spcBef>
              <a:buClr>
                <a:srgbClr val="080800"/>
              </a:buClr>
              <a:buSzPct val="75000"/>
              <a:buFont typeface="Wingdings"/>
              <a:buChar char=""/>
              <a:tabLst>
                <a:tab pos="756920" algn="l"/>
              </a:tabLst>
            </a:pPr>
            <a:r>
              <a:rPr lang="en-US" sz="2400" dirty="0">
                <a:latin typeface="Arial" panose="020B0604020202020204" pitchFamily="34" charset="0"/>
                <a:cs typeface="Arial" panose="020B0604020202020204" pitchFamily="34" charset="0"/>
              </a:rPr>
              <a:t>Over 1 ounce: 80-pound paper basis weight or equivalent sealed with a continuous glue line, four glue spots; or four elongated glue lines; or two 1-1/2 inch tabs within one inch of each edge.</a:t>
            </a:r>
          </a:p>
          <a:p>
            <a:pPr marL="469900" marR="5080" lvl="1">
              <a:lnSpc>
                <a:spcPct val="100000"/>
              </a:lnSpc>
              <a:spcBef>
                <a:spcPts val="5"/>
              </a:spcBef>
              <a:buClr>
                <a:srgbClr val="080800"/>
              </a:buClr>
              <a:buSzPct val="75000"/>
              <a:tabLst>
                <a:tab pos="756920" algn="l"/>
              </a:tabLst>
            </a:pPr>
            <a:endParaRPr lang="en-US" sz="2100"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5535548" y="889762"/>
            <a:ext cx="3072130" cy="513715"/>
          </a:xfrm>
          <a:prstGeom prst="rect">
            <a:avLst/>
          </a:prstGeom>
        </p:spPr>
        <p:txBody>
          <a:bodyPr vert="horz" wrap="square" lIns="0" tIns="13335" rIns="0" bIns="0" rtlCol="0">
            <a:spAutoFit/>
          </a:bodyPr>
          <a:lstStyle/>
          <a:p>
            <a:pPr marL="12700">
              <a:lnSpc>
                <a:spcPct val="100000"/>
              </a:lnSpc>
              <a:spcBef>
                <a:spcPts val="105"/>
              </a:spcBef>
            </a:pPr>
            <a:r>
              <a:rPr spc="-5" dirty="0"/>
              <a:t>Panels:</a:t>
            </a:r>
            <a:r>
              <a:rPr spc="-60" dirty="0"/>
              <a:t> </a:t>
            </a:r>
            <a:r>
              <a:rPr spc="-5" dirty="0"/>
              <a:t>Defined</a:t>
            </a:r>
          </a:p>
        </p:txBody>
      </p:sp>
      <p:sp>
        <p:nvSpPr>
          <p:cNvPr id="4" name="object 4"/>
          <p:cNvSpPr/>
          <p:nvPr/>
        </p:nvSpPr>
        <p:spPr>
          <a:xfrm>
            <a:off x="321563" y="1757172"/>
            <a:ext cx="8476488" cy="1440179"/>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321563" y="4049267"/>
            <a:ext cx="8476488" cy="1441704"/>
          </a:xfrm>
          <a:prstGeom prst="rect">
            <a:avLst/>
          </a:prstGeom>
          <a:blipFill>
            <a:blip r:embed="rId4" cstate="print"/>
            <a:stretch>
              <a:fillRect/>
            </a:stretch>
          </a:blipFill>
        </p:spPr>
        <p:txBody>
          <a:bodyPr wrap="square" lIns="0" tIns="0" rIns="0" bIns="0" rtlCol="0"/>
          <a:lstStyle/>
          <a:p>
            <a:endParaRPr/>
          </a:p>
        </p:txBody>
      </p:sp>
      <p:sp>
        <p:nvSpPr>
          <p:cNvPr id="6" name="object 6"/>
          <p:cNvSpPr txBox="1"/>
          <p:nvPr/>
        </p:nvSpPr>
        <p:spPr>
          <a:xfrm>
            <a:off x="595376" y="2241296"/>
            <a:ext cx="7765415" cy="3770629"/>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What </a:t>
            </a:r>
            <a:r>
              <a:rPr sz="2400" spc="-5" dirty="0">
                <a:latin typeface="Arial"/>
                <a:cs typeface="Arial"/>
              </a:rPr>
              <a:t>are Panels?</a:t>
            </a:r>
            <a:endParaRPr sz="2400" dirty="0">
              <a:latin typeface="Arial"/>
              <a:cs typeface="Arial"/>
            </a:endParaRPr>
          </a:p>
          <a:p>
            <a:pPr>
              <a:lnSpc>
                <a:spcPct val="100000"/>
              </a:lnSpc>
              <a:spcBef>
                <a:spcPts val="15"/>
              </a:spcBef>
            </a:pPr>
            <a:endParaRPr sz="3450" dirty="0">
              <a:latin typeface="Times New Roman"/>
              <a:cs typeface="Times New Roman"/>
            </a:endParaRPr>
          </a:p>
          <a:p>
            <a:pPr marL="351790" indent="-228600">
              <a:lnSpc>
                <a:spcPct val="100000"/>
              </a:lnSpc>
              <a:buChar char="•"/>
              <a:tabLst>
                <a:tab pos="351790" algn="l"/>
                <a:tab pos="352425" algn="l"/>
              </a:tabLst>
            </a:pPr>
            <a:r>
              <a:rPr sz="2000" dirty="0">
                <a:latin typeface="Arial"/>
                <a:cs typeface="Arial"/>
              </a:rPr>
              <a:t>Panels are created when a sheet of paper is</a:t>
            </a:r>
            <a:r>
              <a:rPr sz="2000" spc="-120" dirty="0">
                <a:latin typeface="Arial"/>
                <a:cs typeface="Arial"/>
              </a:rPr>
              <a:t> </a:t>
            </a:r>
            <a:r>
              <a:rPr sz="2000" dirty="0">
                <a:latin typeface="Arial"/>
                <a:cs typeface="Arial"/>
              </a:rPr>
              <a:t>folded</a:t>
            </a:r>
          </a:p>
          <a:p>
            <a:pPr marL="351790" marR="530225" indent="-228600">
              <a:lnSpc>
                <a:spcPts val="2080"/>
              </a:lnSpc>
              <a:spcBef>
                <a:spcPts val="470"/>
              </a:spcBef>
              <a:buChar char="•"/>
              <a:tabLst>
                <a:tab pos="351790" algn="l"/>
                <a:tab pos="352425" algn="l"/>
              </a:tabLst>
            </a:pPr>
            <a:r>
              <a:rPr sz="2000" dirty="0">
                <a:latin typeface="Arial"/>
                <a:cs typeface="Arial"/>
              </a:rPr>
              <a:t>Each two-sided section (front and back) created by the fold</a:t>
            </a:r>
            <a:r>
              <a:rPr sz="2000" spc="-150" dirty="0">
                <a:latin typeface="Arial"/>
                <a:cs typeface="Arial"/>
              </a:rPr>
              <a:t> </a:t>
            </a:r>
            <a:r>
              <a:rPr sz="2000" dirty="0">
                <a:latin typeface="Arial"/>
                <a:cs typeface="Arial"/>
              </a:rPr>
              <a:t>is  considered one</a:t>
            </a:r>
            <a:r>
              <a:rPr sz="2000" spc="-55" dirty="0">
                <a:latin typeface="Arial"/>
                <a:cs typeface="Arial"/>
              </a:rPr>
              <a:t> </a:t>
            </a:r>
            <a:r>
              <a:rPr sz="2000" dirty="0">
                <a:latin typeface="Arial"/>
                <a:cs typeface="Arial"/>
              </a:rPr>
              <a:t>panel</a:t>
            </a:r>
          </a:p>
          <a:p>
            <a:pPr>
              <a:lnSpc>
                <a:spcPct val="100000"/>
              </a:lnSpc>
              <a:buFont typeface="Arial"/>
              <a:buChar char="•"/>
            </a:pPr>
            <a:endParaRPr sz="2200" dirty="0">
              <a:latin typeface="Times New Roman"/>
              <a:cs typeface="Times New Roman"/>
            </a:endParaRPr>
          </a:p>
          <a:p>
            <a:pPr marL="12700">
              <a:lnSpc>
                <a:spcPct val="100000"/>
              </a:lnSpc>
              <a:spcBef>
                <a:spcPts val="1635"/>
              </a:spcBef>
            </a:pPr>
            <a:r>
              <a:rPr sz="2400" spc="-5" dirty="0">
                <a:latin typeface="Arial"/>
                <a:cs typeface="Arial"/>
              </a:rPr>
              <a:t>How does a mailer identify </a:t>
            </a:r>
            <a:r>
              <a:rPr sz="2400" dirty="0">
                <a:latin typeface="Arial"/>
                <a:cs typeface="Arial"/>
              </a:rPr>
              <a:t>the </a:t>
            </a:r>
            <a:r>
              <a:rPr sz="2400" spc="-5" dirty="0">
                <a:latin typeface="Arial"/>
                <a:cs typeface="Arial"/>
              </a:rPr>
              <a:t>number </a:t>
            </a:r>
            <a:r>
              <a:rPr sz="2400" dirty="0">
                <a:latin typeface="Arial"/>
                <a:cs typeface="Arial"/>
              </a:rPr>
              <a:t>of</a:t>
            </a:r>
            <a:r>
              <a:rPr sz="2400" spc="55" dirty="0">
                <a:latin typeface="Arial"/>
                <a:cs typeface="Arial"/>
              </a:rPr>
              <a:t> </a:t>
            </a:r>
            <a:r>
              <a:rPr sz="2400" spc="-5" dirty="0">
                <a:latin typeface="Arial"/>
                <a:cs typeface="Arial"/>
              </a:rPr>
              <a:t>panels?</a:t>
            </a:r>
            <a:endParaRPr sz="2400" dirty="0">
              <a:latin typeface="Arial"/>
              <a:cs typeface="Arial"/>
            </a:endParaRPr>
          </a:p>
          <a:p>
            <a:pPr>
              <a:lnSpc>
                <a:spcPct val="100000"/>
              </a:lnSpc>
              <a:spcBef>
                <a:spcPts val="40"/>
              </a:spcBef>
            </a:pPr>
            <a:endParaRPr sz="3800" dirty="0">
              <a:latin typeface="Times New Roman"/>
              <a:cs typeface="Times New Roman"/>
            </a:endParaRPr>
          </a:p>
          <a:p>
            <a:pPr marL="351790" marR="5080" indent="-228600">
              <a:lnSpc>
                <a:spcPts val="2080"/>
              </a:lnSpc>
              <a:buChar char="•"/>
              <a:tabLst>
                <a:tab pos="351790" algn="l"/>
                <a:tab pos="352425" algn="l"/>
              </a:tabLst>
            </a:pPr>
            <a:r>
              <a:rPr sz="2000" dirty="0">
                <a:latin typeface="Arial"/>
                <a:cs typeface="Arial"/>
              </a:rPr>
              <a:t>By the number of sheets in </a:t>
            </a:r>
            <a:r>
              <a:rPr sz="2000" spc="-5" dirty="0">
                <a:latin typeface="Arial"/>
                <a:cs typeface="Arial"/>
              </a:rPr>
              <a:t>the </a:t>
            </a:r>
            <a:r>
              <a:rPr sz="2000" dirty="0">
                <a:latin typeface="Arial"/>
                <a:cs typeface="Arial"/>
              </a:rPr>
              <a:t>mailpiece and the number of</a:t>
            </a:r>
            <a:r>
              <a:rPr sz="2000" spc="-85" dirty="0">
                <a:latin typeface="Arial"/>
                <a:cs typeface="Arial"/>
              </a:rPr>
              <a:t> </a:t>
            </a:r>
            <a:r>
              <a:rPr sz="2000" dirty="0">
                <a:latin typeface="Arial"/>
                <a:cs typeface="Arial"/>
              </a:rPr>
              <a:t>times  the sheets are</a:t>
            </a:r>
            <a:r>
              <a:rPr sz="2000" spc="-35" dirty="0">
                <a:latin typeface="Arial"/>
                <a:cs typeface="Arial"/>
              </a:rPr>
              <a:t> </a:t>
            </a:r>
            <a:r>
              <a:rPr sz="2000" spc="-5" dirty="0">
                <a:latin typeface="Arial"/>
                <a:cs typeface="Arial"/>
              </a:rPr>
              <a:t>folded</a:t>
            </a:r>
            <a:endParaRPr sz="2000" dirty="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305683" y="890981"/>
            <a:ext cx="5302885" cy="514350"/>
          </a:xfrm>
          <a:prstGeom prst="rect">
            <a:avLst/>
          </a:prstGeom>
        </p:spPr>
        <p:txBody>
          <a:bodyPr vert="horz" wrap="square" lIns="0" tIns="13335" rIns="0" bIns="0" rtlCol="0">
            <a:spAutoFit/>
          </a:bodyPr>
          <a:lstStyle/>
          <a:p>
            <a:pPr marL="12700">
              <a:lnSpc>
                <a:spcPct val="100000"/>
              </a:lnSpc>
              <a:spcBef>
                <a:spcPts val="105"/>
              </a:spcBef>
            </a:pPr>
            <a:r>
              <a:rPr dirty="0"/>
              <a:t>Folded </a:t>
            </a:r>
            <a:r>
              <a:rPr spc="-5" dirty="0"/>
              <a:t>Self-Mailers:</a:t>
            </a:r>
            <a:r>
              <a:rPr spc="-80" dirty="0"/>
              <a:t> </a:t>
            </a:r>
            <a:r>
              <a:rPr spc="-5" dirty="0"/>
              <a:t>Panels</a:t>
            </a:r>
          </a:p>
        </p:txBody>
      </p:sp>
      <p:sp>
        <p:nvSpPr>
          <p:cNvPr id="4" name="object 4"/>
          <p:cNvSpPr txBox="1"/>
          <p:nvPr/>
        </p:nvSpPr>
        <p:spPr>
          <a:xfrm>
            <a:off x="535940" y="1473835"/>
            <a:ext cx="8006080" cy="3705502"/>
          </a:xfrm>
          <a:prstGeom prst="rect">
            <a:avLst/>
          </a:prstGeom>
        </p:spPr>
        <p:txBody>
          <a:bodyPr vert="horz" wrap="square" lIns="0" tIns="12065" rIns="0" bIns="0" rtlCol="0">
            <a:spAutoFit/>
          </a:bodyPr>
          <a:lstStyle/>
          <a:p>
            <a:pPr marL="12700" marR="6350">
              <a:lnSpc>
                <a:spcPct val="100000"/>
              </a:lnSpc>
              <a:spcBef>
                <a:spcPts val="95"/>
              </a:spcBef>
            </a:pPr>
            <a:r>
              <a:rPr sz="2800" spc="-5" dirty="0">
                <a:latin typeface="Arial"/>
                <a:cs typeface="Arial"/>
              </a:rPr>
              <a:t>Maximum number of panels </a:t>
            </a:r>
            <a:r>
              <a:rPr lang="en-US" sz="2800" spc="-5" dirty="0">
                <a:latin typeface="Arial"/>
                <a:cs typeface="Arial"/>
              </a:rPr>
              <a:t>=</a:t>
            </a:r>
            <a:r>
              <a:rPr sz="2800" spc="-5" dirty="0">
                <a:latin typeface="Arial"/>
                <a:cs typeface="Arial"/>
              </a:rPr>
              <a:t>12, </a:t>
            </a:r>
            <a:r>
              <a:rPr sz="2800" dirty="0">
                <a:latin typeface="Arial"/>
                <a:cs typeface="Arial"/>
              </a:rPr>
              <a:t>except </a:t>
            </a:r>
            <a:r>
              <a:rPr sz="2800" spc="-5" dirty="0">
                <a:latin typeface="Arial"/>
                <a:cs typeface="Arial"/>
              </a:rPr>
              <a:t>under the  following</a:t>
            </a:r>
            <a:r>
              <a:rPr sz="2800" spc="10" dirty="0">
                <a:latin typeface="Arial"/>
                <a:cs typeface="Arial"/>
              </a:rPr>
              <a:t> </a:t>
            </a:r>
            <a:r>
              <a:rPr sz="2800" dirty="0">
                <a:latin typeface="Arial"/>
                <a:cs typeface="Arial"/>
              </a:rPr>
              <a:t>circumstances:</a:t>
            </a:r>
          </a:p>
          <a:p>
            <a:pPr marL="756285" marR="5080" indent="-286385">
              <a:lnSpc>
                <a:spcPct val="100000"/>
              </a:lnSpc>
              <a:spcBef>
                <a:spcPts val="590"/>
              </a:spcBef>
              <a:buClr>
                <a:srgbClr val="080800"/>
              </a:buClr>
              <a:buSzPct val="75000"/>
              <a:buFont typeface="Wingdings"/>
              <a:buChar char=""/>
              <a:tabLst>
                <a:tab pos="756920" algn="l"/>
              </a:tabLst>
            </a:pPr>
            <a:r>
              <a:rPr sz="2400" dirty="0">
                <a:latin typeface="Arial"/>
                <a:cs typeface="Arial"/>
              </a:rPr>
              <a:t>Quarter-folded </a:t>
            </a:r>
            <a:r>
              <a:rPr sz="2400" spc="-5" dirty="0">
                <a:latin typeface="Arial"/>
                <a:cs typeface="Arial"/>
              </a:rPr>
              <a:t>self-mailers </a:t>
            </a:r>
            <a:r>
              <a:rPr sz="2400" dirty="0">
                <a:latin typeface="Arial"/>
                <a:cs typeface="Arial"/>
              </a:rPr>
              <a:t>made of a </a:t>
            </a:r>
            <a:r>
              <a:rPr sz="2400" spc="-5" dirty="0">
                <a:latin typeface="Arial"/>
                <a:cs typeface="Arial"/>
              </a:rPr>
              <a:t>minimum </a:t>
            </a:r>
            <a:r>
              <a:rPr sz="2400" dirty="0">
                <a:latin typeface="Arial"/>
                <a:cs typeface="Arial"/>
              </a:rPr>
              <a:t>of 70-  </a:t>
            </a:r>
            <a:r>
              <a:rPr sz="2400" spc="-5" dirty="0">
                <a:latin typeface="Arial"/>
                <a:cs typeface="Arial"/>
              </a:rPr>
              <a:t>pound book grade paper </a:t>
            </a:r>
            <a:r>
              <a:rPr sz="2400" dirty="0">
                <a:latin typeface="Arial"/>
                <a:cs typeface="Arial"/>
              </a:rPr>
              <a:t>may </a:t>
            </a:r>
            <a:r>
              <a:rPr sz="2400" spc="-5" dirty="0">
                <a:latin typeface="Arial"/>
                <a:cs typeface="Arial"/>
              </a:rPr>
              <a:t>have as </a:t>
            </a:r>
            <a:r>
              <a:rPr sz="2400" dirty="0">
                <a:latin typeface="Arial"/>
                <a:cs typeface="Arial"/>
              </a:rPr>
              <a:t>few </a:t>
            </a:r>
            <a:r>
              <a:rPr sz="2400" spc="-5" dirty="0">
                <a:latin typeface="Arial"/>
                <a:cs typeface="Arial"/>
              </a:rPr>
              <a:t>as 4  panels</a:t>
            </a:r>
            <a:endParaRPr sz="2400" dirty="0">
              <a:latin typeface="Arial"/>
              <a:cs typeface="Arial"/>
            </a:endParaRPr>
          </a:p>
          <a:p>
            <a:pPr>
              <a:lnSpc>
                <a:spcPct val="100000"/>
              </a:lnSpc>
              <a:spcBef>
                <a:spcPts val="15"/>
              </a:spcBef>
              <a:buClr>
                <a:srgbClr val="080800"/>
              </a:buClr>
              <a:buFont typeface="Wingdings"/>
              <a:buChar char=""/>
            </a:pPr>
            <a:endParaRPr sz="3500" dirty="0">
              <a:latin typeface="Times New Roman"/>
              <a:cs typeface="Times New Roman"/>
            </a:endParaRPr>
          </a:p>
          <a:p>
            <a:pPr marL="756285" marR="496570" indent="-286385">
              <a:lnSpc>
                <a:spcPct val="100000"/>
              </a:lnSpc>
              <a:buClr>
                <a:srgbClr val="080800"/>
              </a:buClr>
              <a:buSzPct val="75000"/>
              <a:buFont typeface="Wingdings"/>
              <a:buChar char=""/>
              <a:tabLst>
                <a:tab pos="756920" algn="l"/>
              </a:tabLst>
            </a:pPr>
            <a:r>
              <a:rPr sz="2400" dirty="0">
                <a:latin typeface="Arial"/>
                <a:cs typeface="Arial"/>
              </a:rPr>
              <a:t>Quarter-folded </a:t>
            </a:r>
            <a:r>
              <a:rPr sz="2400" spc="-5" dirty="0">
                <a:latin typeface="Arial"/>
                <a:cs typeface="Arial"/>
              </a:rPr>
              <a:t>self-mailers made </a:t>
            </a:r>
            <a:r>
              <a:rPr sz="2400" dirty="0">
                <a:latin typeface="Arial"/>
                <a:cs typeface="Arial"/>
              </a:rPr>
              <a:t>of </a:t>
            </a:r>
            <a:r>
              <a:rPr sz="2400" spc="-5" dirty="0">
                <a:latin typeface="Arial"/>
                <a:cs typeface="Arial"/>
              </a:rPr>
              <a:t>55 pound or  greater newsprint </a:t>
            </a:r>
            <a:r>
              <a:rPr sz="2400" dirty="0">
                <a:latin typeface="Arial"/>
                <a:cs typeface="Arial"/>
              </a:rPr>
              <a:t>must </a:t>
            </a:r>
            <a:r>
              <a:rPr sz="2400" spc="-5" dirty="0">
                <a:latin typeface="Arial"/>
                <a:cs typeface="Arial"/>
              </a:rPr>
              <a:t>have </a:t>
            </a:r>
            <a:r>
              <a:rPr sz="2400" dirty="0">
                <a:latin typeface="Arial"/>
                <a:cs typeface="Arial"/>
              </a:rPr>
              <a:t>at </a:t>
            </a:r>
            <a:r>
              <a:rPr sz="2400" spc="-5" dirty="0">
                <a:latin typeface="Arial"/>
                <a:cs typeface="Arial"/>
              </a:rPr>
              <a:t>least 8 panels and  </a:t>
            </a:r>
            <a:r>
              <a:rPr sz="2400" dirty="0">
                <a:latin typeface="Arial"/>
                <a:cs typeface="Arial"/>
              </a:rPr>
              <a:t>may </a:t>
            </a:r>
            <a:r>
              <a:rPr sz="2400" spc="-5" dirty="0">
                <a:latin typeface="Arial"/>
                <a:cs typeface="Arial"/>
              </a:rPr>
              <a:t>contain </a:t>
            </a:r>
            <a:r>
              <a:rPr sz="2400" dirty="0">
                <a:latin typeface="Arial"/>
                <a:cs typeface="Arial"/>
              </a:rPr>
              <a:t>up to 24</a:t>
            </a:r>
            <a:r>
              <a:rPr sz="2400" spc="-20" dirty="0">
                <a:latin typeface="Arial"/>
                <a:cs typeface="Arial"/>
              </a:rPr>
              <a:t> </a:t>
            </a:r>
            <a:r>
              <a:rPr sz="2400" spc="-5" dirty="0">
                <a:latin typeface="Arial"/>
                <a:cs typeface="Arial"/>
              </a:rPr>
              <a:t>panels</a:t>
            </a:r>
            <a:endParaRPr sz="2400" dirty="0">
              <a:latin typeface="Arial"/>
              <a:cs typeface="Arial"/>
            </a:endParaRPr>
          </a:p>
        </p:txBody>
      </p:sp>
      <p:sp>
        <p:nvSpPr>
          <p:cNvPr id="5" name="object 5"/>
          <p:cNvSpPr/>
          <p:nvPr/>
        </p:nvSpPr>
        <p:spPr>
          <a:xfrm>
            <a:off x="2496311" y="6748271"/>
            <a:ext cx="4151376" cy="109727"/>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2511551" y="5186171"/>
            <a:ext cx="4121150" cy="1572895"/>
          </a:xfrm>
          <a:custGeom>
            <a:avLst/>
            <a:gdLst/>
            <a:ahLst/>
            <a:cxnLst/>
            <a:rect l="l" t="t" r="r" b="b"/>
            <a:pathLst>
              <a:path w="4121150" h="1572895">
                <a:moveTo>
                  <a:pt x="3985768" y="0"/>
                </a:moveTo>
                <a:lnTo>
                  <a:pt x="135128" y="0"/>
                </a:lnTo>
                <a:lnTo>
                  <a:pt x="92399" y="6884"/>
                </a:lnTo>
                <a:lnTo>
                  <a:pt x="55302" y="26058"/>
                </a:lnTo>
                <a:lnTo>
                  <a:pt x="26058" y="55302"/>
                </a:lnTo>
                <a:lnTo>
                  <a:pt x="6884" y="92399"/>
                </a:lnTo>
                <a:lnTo>
                  <a:pt x="0" y="135127"/>
                </a:lnTo>
                <a:lnTo>
                  <a:pt x="0" y="1437601"/>
                </a:lnTo>
                <a:lnTo>
                  <a:pt x="6884" y="1480325"/>
                </a:lnTo>
                <a:lnTo>
                  <a:pt x="26058" y="1517429"/>
                </a:lnTo>
                <a:lnTo>
                  <a:pt x="55302" y="1546688"/>
                </a:lnTo>
                <a:lnTo>
                  <a:pt x="92399" y="1565877"/>
                </a:lnTo>
                <a:lnTo>
                  <a:pt x="135128" y="1572767"/>
                </a:lnTo>
                <a:lnTo>
                  <a:pt x="3985768" y="1572767"/>
                </a:lnTo>
                <a:lnTo>
                  <a:pt x="4028496" y="1565877"/>
                </a:lnTo>
                <a:lnTo>
                  <a:pt x="4065593" y="1546688"/>
                </a:lnTo>
                <a:lnTo>
                  <a:pt x="4094837" y="1517429"/>
                </a:lnTo>
                <a:lnTo>
                  <a:pt x="4114011" y="1480325"/>
                </a:lnTo>
                <a:lnTo>
                  <a:pt x="4120896" y="1437601"/>
                </a:lnTo>
                <a:lnTo>
                  <a:pt x="4120896" y="135127"/>
                </a:lnTo>
                <a:lnTo>
                  <a:pt x="4114011" y="92399"/>
                </a:lnTo>
                <a:lnTo>
                  <a:pt x="4094837" y="55302"/>
                </a:lnTo>
                <a:lnTo>
                  <a:pt x="4065593" y="26058"/>
                </a:lnTo>
                <a:lnTo>
                  <a:pt x="4028496" y="6884"/>
                </a:lnTo>
                <a:lnTo>
                  <a:pt x="3985768" y="0"/>
                </a:lnTo>
                <a:close/>
              </a:path>
            </a:pathLst>
          </a:custGeom>
          <a:solidFill>
            <a:srgbClr val="ECECEC"/>
          </a:solidFill>
        </p:spPr>
        <p:txBody>
          <a:bodyPr wrap="square" lIns="0" tIns="0" rIns="0" bIns="0" rtlCol="0"/>
          <a:lstStyle/>
          <a:p>
            <a:endParaRPr/>
          </a:p>
        </p:txBody>
      </p:sp>
      <p:sp>
        <p:nvSpPr>
          <p:cNvPr id="7" name="object 7"/>
          <p:cNvSpPr/>
          <p:nvPr/>
        </p:nvSpPr>
        <p:spPr>
          <a:xfrm>
            <a:off x="2511551" y="5186171"/>
            <a:ext cx="4120896" cy="157276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xfrm>
            <a:off x="3662934" y="889762"/>
            <a:ext cx="4949444" cy="505908"/>
          </a:xfrm>
          <a:prstGeom prst="rect">
            <a:avLst/>
          </a:prstGeom>
        </p:spPr>
        <p:txBody>
          <a:bodyPr vert="horz" wrap="square" lIns="0" tIns="13335" rIns="0" bIns="0" rtlCol="0">
            <a:spAutoFit/>
          </a:bodyPr>
          <a:lstStyle/>
          <a:p>
            <a:pPr marL="12700">
              <a:lnSpc>
                <a:spcPct val="100000"/>
              </a:lnSpc>
              <a:spcBef>
                <a:spcPts val="105"/>
              </a:spcBef>
            </a:pPr>
            <a:r>
              <a:rPr lang="en-US" dirty="0"/>
              <a:t>Requirements</a:t>
            </a:r>
            <a:r>
              <a:rPr dirty="0"/>
              <a:t> for</a:t>
            </a:r>
            <a:r>
              <a:rPr spc="-105" dirty="0"/>
              <a:t> </a:t>
            </a:r>
            <a:r>
              <a:rPr dirty="0"/>
              <a:t>Panels</a:t>
            </a:r>
          </a:p>
        </p:txBody>
      </p:sp>
      <p:sp>
        <p:nvSpPr>
          <p:cNvPr id="4" name="object 4"/>
          <p:cNvSpPr/>
          <p:nvPr/>
        </p:nvSpPr>
        <p:spPr>
          <a:xfrm>
            <a:off x="345947" y="1615439"/>
            <a:ext cx="8452104" cy="1146048"/>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2743201" y="1806651"/>
            <a:ext cx="3657599" cy="566822"/>
          </a:xfrm>
          <a:prstGeom prst="rect">
            <a:avLst/>
          </a:prstGeom>
        </p:spPr>
        <p:txBody>
          <a:bodyPr vert="horz" wrap="square" lIns="0" tIns="12700" rIns="0" bIns="0" rtlCol="0">
            <a:spAutoFit/>
          </a:bodyPr>
          <a:lstStyle/>
          <a:p>
            <a:pPr marL="12700" algn="ctr">
              <a:lnSpc>
                <a:spcPct val="100000"/>
              </a:lnSpc>
              <a:spcBef>
                <a:spcPts val="100"/>
              </a:spcBef>
            </a:pPr>
            <a:r>
              <a:rPr lang="en-US" sz="3600" dirty="0">
                <a:latin typeface="Arial"/>
                <a:cs typeface="Arial"/>
              </a:rPr>
              <a:t>Requirements</a:t>
            </a:r>
            <a:endParaRPr sz="3600" dirty="0">
              <a:latin typeface="Arial"/>
              <a:cs typeface="Arial"/>
            </a:endParaRPr>
          </a:p>
        </p:txBody>
      </p:sp>
      <p:sp>
        <p:nvSpPr>
          <p:cNvPr id="6" name="object 6"/>
          <p:cNvSpPr/>
          <p:nvPr/>
        </p:nvSpPr>
        <p:spPr>
          <a:xfrm>
            <a:off x="347472" y="2717292"/>
            <a:ext cx="1901952" cy="3078480"/>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597204" y="3439795"/>
            <a:ext cx="1365885" cy="1563370"/>
          </a:xfrm>
          <a:prstGeom prst="rect">
            <a:avLst/>
          </a:prstGeom>
        </p:spPr>
        <p:txBody>
          <a:bodyPr vert="horz" wrap="square" lIns="0" tIns="52069" rIns="0" bIns="0" rtlCol="0">
            <a:spAutoFit/>
          </a:bodyPr>
          <a:lstStyle/>
          <a:p>
            <a:pPr marL="12700" marR="5080" indent="1270" algn="ctr">
              <a:lnSpc>
                <a:spcPct val="86200"/>
              </a:lnSpc>
              <a:spcBef>
                <a:spcPts val="409"/>
              </a:spcBef>
            </a:pPr>
            <a:r>
              <a:rPr sz="1900" spc="-5" dirty="0">
                <a:latin typeface="Arial"/>
                <a:cs typeface="Arial"/>
              </a:rPr>
              <a:t>External  panels  created by  folding must  be nearly  equal in</a:t>
            </a:r>
            <a:r>
              <a:rPr sz="1900" spc="-55" dirty="0">
                <a:latin typeface="Arial"/>
                <a:cs typeface="Arial"/>
              </a:rPr>
              <a:t> </a:t>
            </a:r>
            <a:r>
              <a:rPr sz="1900" spc="-5" dirty="0">
                <a:latin typeface="Arial"/>
                <a:cs typeface="Arial"/>
              </a:rPr>
              <a:t>size</a:t>
            </a:r>
            <a:endParaRPr sz="1900" dirty="0">
              <a:latin typeface="Arial"/>
              <a:cs typeface="Arial"/>
            </a:endParaRPr>
          </a:p>
        </p:txBody>
      </p:sp>
      <p:sp>
        <p:nvSpPr>
          <p:cNvPr id="8" name="object 8"/>
          <p:cNvSpPr/>
          <p:nvPr/>
        </p:nvSpPr>
        <p:spPr>
          <a:xfrm>
            <a:off x="1952244" y="2717292"/>
            <a:ext cx="2014728" cy="3078480"/>
          </a:xfrm>
          <a:prstGeom prst="rect">
            <a:avLst/>
          </a:prstGeom>
          <a:blipFill>
            <a:blip r:embed="rId5" cstate="print"/>
            <a:stretch>
              <a:fillRect/>
            </a:stretch>
          </a:blipFill>
        </p:spPr>
        <p:txBody>
          <a:bodyPr wrap="square" lIns="0" tIns="0" rIns="0" bIns="0" rtlCol="0"/>
          <a:lstStyle/>
          <a:p>
            <a:endParaRPr/>
          </a:p>
        </p:txBody>
      </p:sp>
      <p:sp>
        <p:nvSpPr>
          <p:cNvPr id="9" name="object 9"/>
          <p:cNvSpPr txBox="1"/>
          <p:nvPr/>
        </p:nvSpPr>
        <p:spPr>
          <a:xfrm>
            <a:off x="2189733" y="3315080"/>
            <a:ext cx="1473200" cy="1812925"/>
          </a:xfrm>
          <a:prstGeom prst="rect">
            <a:avLst/>
          </a:prstGeom>
        </p:spPr>
        <p:txBody>
          <a:bodyPr vert="horz" wrap="square" lIns="0" tIns="51435" rIns="0" bIns="0" rtlCol="0">
            <a:spAutoFit/>
          </a:bodyPr>
          <a:lstStyle/>
          <a:p>
            <a:pPr marL="12700" marR="5080" indent="1270" algn="ctr">
              <a:lnSpc>
                <a:spcPct val="86300"/>
              </a:lnSpc>
              <a:spcBef>
                <a:spcPts val="405"/>
              </a:spcBef>
            </a:pPr>
            <a:r>
              <a:rPr sz="1900" spc="-5" dirty="0">
                <a:latin typeface="Arial"/>
                <a:cs typeface="Arial"/>
              </a:rPr>
              <a:t>The final  folded panel  creates the  back </a:t>
            </a:r>
            <a:r>
              <a:rPr sz="1900" dirty="0">
                <a:latin typeface="Arial"/>
                <a:cs typeface="Arial"/>
              </a:rPr>
              <a:t>(non-  </a:t>
            </a:r>
            <a:r>
              <a:rPr sz="1900" spc="-5" dirty="0">
                <a:latin typeface="Arial"/>
                <a:cs typeface="Arial"/>
              </a:rPr>
              <a:t>address)</a:t>
            </a:r>
            <a:r>
              <a:rPr sz="1900" spc="-60" dirty="0">
                <a:latin typeface="Arial"/>
                <a:cs typeface="Arial"/>
              </a:rPr>
              <a:t> </a:t>
            </a:r>
            <a:r>
              <a:rPr sz="1900" spc="-5" dirty="0">
                <a:latin typeface="Arial"/>
                <a:cs typeface="Arial"/>
              </a:rPr>
              <a:t>side  of the  mailpiece</a:t>
            </a:r>
            <a:endParaRPr sz="1900" dirty="0">
              <a:latin typeface="Arial"/>
              <a:cs typeface="Arial"/>
            </a:endParaRPr>
          </a:p>
        </p:txBody>
      </p:sp>
      <p:sp>
        <p:nvSpPr>
          <p:cNvPr id="10" name="object 10"/>
          <p:cNvSpPr/>
          <p:nvPr/>
        </p:nvSpPr>
        <p:spPr>
          <a:xfrm>
            <a:off x="3637788" y="2717292"/>
            <a:ext cx="1914143" cy="3078480"/>
          </a:xfrm>
          <a:prstGeom prst="rect">
            <a:avLst/>
          </a:prstGeom>
          <a:blipFill>
            <a:blip r:embed="rId6" cstate="print"/>
            <a:stretch>
              <a:fillRect/>
            </a:stretch>
          </a:blipFill>
        </p:spPr>
        <p:txBody>
          <a:bodyPr wrap="square" lIns="0" tIns="0" rIns="0" bIns="0" rtlCol="0"/>
          <a:lstStyle/>
          <a:p>
            <a:endParaRPr/>
          </a:p>
        </p:txBody>
      </p:sp>
      <p:sp>
        <p:nvSpPr>
          <p:cNvPr id="11" name="object 11"/>
          <p:cNvSpPr txBox="1"/>
          <p:nvPr/>
        </p:nvSpPr>
        <p:spPr>
          <a:xfrm>
            <a:off x="3896359" y="2940557"/>
            <a:ext cx="1352550" cy="2562860"/>
          </a:xfrm>
          <a:prstGeom prst="rect">
            <a:avLst/>
          </a:prstGeom>
        </p:spPr>
        <p:txBody>
          <a:bodyPr vert="horz" wrap="square" lIns="0" tIns="51435" rIns="0" bIns="0" rtlCol="0">
            <a:spAutoFit/>
          </a:bodyPr>
          <a:lstStyle/>
          <a:p>
            <a:pPr marL="12700" marR="5080" indent="1270" algn="ctr">
              <a:lnSpc>
                <a:spcPct val="86300"/>
              </a:lnSpc>
              <a:spcBef>
                <a:spcPts val="405"/>
              </a:spcBef>
            </a:pPr>
            <a:r>
              <a:rPr sz="1900" spc="-5" dirty="0">
                <a:latin typeface="Arial"/>
                <a:cs typeface="Arial"/>
              </a:rPr>
              <a:t>The open  edge of the  back panel  must be </a:t>
            </a:r>
            <a:r>
              <a:rPr sz="1900" dirty="0">
                <a:latin typeface="Arial"/>
                <a:cs typeface="Arial"/>
              </a:rPr>
              <a:t>at  </a:t>
            </a:r>
            <a:r>
              <a:rPr sz="1900" spc="-5" dirty="0">
                <a:latin typeface="Arial"/>
                <a:cs typeface="Arial"/>
              </a:rPr>
              <a:t>the top or  within</a:t>
            </a:r>
            <a:r>
              <a:rPr sz="1900" spc="-20" dirty="0">
                <a:latin typeface="Arial"/>
                <a:cs typeface="Arial"/>
              </a:rPr>
              <a:t> </a:t>
            </a:r>
            <a:r>
              <a:rPr sz="1900" spc="-5" dirty="0">
                <a:latin typeface="Arial"/>
                <a:cs typeface="Arial"/>
              </a:rPr>
              <a:t>1</a:t>
            </a:r>
            <a:r>
              <a:rPr sz="1900" spc="-45" dirty="0">
                <a:latin typeface="Arial"/>
                <a:cs typeface="Arial"/>
              </a:rPr>
              <a:t> </a:t>
            </a:r>
            <a:r>
              <a:rPr sz="1900" spc="-5" dirty="0">
                <a:latin typeface="Arial"/>
                <a:cs typeface="Arial"/>
              </a:rPr>
              <a:t>inch  of the top or  trailing</a:t>
            </a:r>
            <a:r>
              <a:rPr sz="1900" spc="-55" dirty="0">
                <a:latin typeface="Arial"/>
                <a:cs typeface="Arial"/>
              </a:rPr>
              <a:t> </a:t>
            </a:r>
            <a:r>
              <a:rPr sz="1900" spc="-5" dirty="0">
                <a:latin typeface="Arial"/>
                <a:cs typeface="Arial"/>
              </a:rPr>
              <a:t>edge  of the  mailpiece</a:t>
            </a:r>
            <a:endParaRPr sz="1900" dirty="0">
              <a:latin typeface="Arial"/>
              <a:cs typeface="Arial"/>
            </a:endParaRPr>
          </a:p>
        </p:txBody>
      </p:sp>
      <p:sp>
        <p:nvSpPr>
          <p:cNvPr id="12" name="object 12"/>
          <p:cNvSpPr/>
          <p:nvPr/>
        </p:nvSpPr>
        <p:spPr>
          <a:xfrm>
            <a:off x="5257800" y="2717292"/>
            <a:ext cx="1987296" cy="3078480"/>
          </a:xfrm>
          <a:prstGeom prst="rect">
            <a:avLst/>
          </a:prstGeom>
          <a:blipFill>
            <a:blip r:embed="rId7" cstate="print"/>
            <a:stretch>
              <a:fillRect/>
            </a:stretch>
          </a:blipFill>
        </p:spPr>
        <p:txBody>
          <a:bodyPr wrap="square" lIns="0" tIns="0" rIns="0" bIns="0" rtlCol="0"/>
          <a:lstStyle/>
          <a:p>
            <a:endParaRPr/>
          </a:p>
        </p:txBody>
      </p:sp>
      <p:sp>
        <p:nvSpPr>
          <p:cNvPr id="13" name="object 13"/>
          <p:cNvSpPr txBox="1"/>
          <p:nvPr/>
        </p:nvSpPr>
        <p:spPr>
          <a:xfrm>
            <a:off x="5495035" y="3190112"/>
            <a:ext cx="1445260" cy="2063114"/>
          </a:xfrm>
          <a:prstGeom prst="rect">
            <a:avLst/>
          </a:prstGeom>
        </p:spPr>
        <p:txBody>
          <a:bodyPr vert="horz" wrap="square" lIns="0" tIns="51435" rIns="0" bIns="0" rtlCol="0">
            <a:spAutoFit/>
          </a:bodyPr>
          <a:lstStyle/>
          <a:p>
            <a:pPr marL="12700" marR="5080" indent="1905" algn="ctr">
              <a:lnSpc>
                <a:spcPct val="86300"/>
              </a:lnSpc>
              <a:spcBef>
                <a:spcPts val="405"/>
              </a:spcBef>
            </a:pPr>
            <a:r>
              <a:rPr sz="1900" spc="-5" dirty="0">
                <a:latin typeface="Arial"/>
                <a:cs typeface="Arial"/>
              </a:rPr>
              <a:t>The final  folded edge  must be the  bottom of a  folded self-  mailer</a:t>
            </a:r>
            <a:r>
              <a:rPr sz="1900" spc="-65" dirty="0">
                <a:latin typeface="Arial"/>
                <a:cs typeface="Arial"/>
              </a:rPr>
              <a:t> </a:t>
            </a:r>
            <a:r>
              <a:rPr sz="1900" spc="-5" dirty="0">
                <a:latin typeface="Arial"/>
                <a:cs typeface="Arial"/>
              </a:rPr>
              <a:t>unless  prepared as  an</a:t>
            </a:r>
            <a:r>
              <a:rPr sz="1900" spc="-30" dirty="0">
                <a:latin typeface="Arial"/>
                <a:cs typeface="Arial"/>
              </a:rPr>
              <a:t> </a:t>
            </a:r>
            <a:r>
              <a:rPr sz="1900" spc="-5" dirty="0">
                <a:latin typeface="Arial"/>
                <a:cs typeface="Arial"/>
              </a:rPr>
              <a:t>oblong</a:t>
            </a:r>
            <a:endParaRPr sz="1900" dirty="0">
              <a:latin typeface="Arial"/>
              <a:cs typeface="Arial"/>
            </a:endParaRPr>
          </a:p>
        </p:txBody>
      </p:sp>
      <p:sp>
        <p:nvSpPr>
          <p:cNvPr id="14" name="object 14"/>
          <p:cNvSpPr/>
          <p:nvPr/>
        </p:nvSpPr>
        <p:spPr>
          <a:xfrm>
            <a:off x="6890004" y="2717292"/>
            <a:ext cx="2014727" cy="3078480"/>
          </a:xfrm>
          <a:prstGeom prst="rect">
            <a:avLst/>
          </a:prstGeom>
          <a:blipFill>
            <a:blip r:embed="rId8" cstate="print"/>
            <a:stretch>
              <a:fillRect/>
            </a:stretch>
          </a:blipFill>
        </p:spPr>
        <p:txBody>
          <a:bodyPr wrap="square" lIns="0" tIns="0" rIns="0" bIns="0" rtlCol="0"/>
          <a:lstStyle/>
          <a:p>
            <a:endParaRPr/>
          </a:p>
        </p:txBody>
      </p:sp>
      <p:sp>
        <p:nvSpPr>
          <p:cNvPr id="15" name="object 15"/>
          <p:cNvSpPr txBox="1"/>
          <p:nvPr/>
        </p:nvSpPr>
        <p:spPr>
          <a:xfrm>
            <a:off x="7128764" y="2940557"/>
            <a:ext cx="1470660" cy="2562860"/>
          </a:xfrm>
          <a:prstGeom prst="rect">
            <a:avLst/>
          </a:prstGeom>
        </p:spPr>
        <p:txBody>
          <a:bodyPr vert="horz" wrap="square" lIns="0" tIns="51435" rIns="0" bIns="0" rtlCol="0">
            <a:spAutoFit/>
          </a:bodyPr>
          <a:lstStyle/>
          <a:p>
            <a:pPr marL="12065" marR="5080" indent="-1270" algn="ctr">
              <a:lnSpc>
                <a:spcPct val="86300"/>
              </a:lnSpc>
              <a:spcBef>
                <a:spcPts val="405"/>
              </a:spcBef>
            </a:pPr>
            <a:r>
              <a:rPr sz="1900" spc="-5" dirty="0">
                <a:latin typeface="Arial"/>
                <a:cs typeface="Arial"/>
              </a:rPr>
              <a:t>Internal  shorter  panels must  be covered  by a full-size  panel, and  count toward  the</a:t>
            </a:r>
            <a:r>
              <a:rPr sz="1900" spc="-85" dirty="0">
                <a:latin typeface="Arial"/>
                <a:cs typeface="Arial"/>
              </a:rPr>
              <a:t> </a:t>
            </a:r>
            <a:r>
              <a:rPr sz="1900" spc="-5" dirty="0">
                <a:latin typeface="Arial"/>
                <a:cs typeface="Arial"/>
              </a:rPr>
              <a:t>maximum  number of  panels.</a:t>
            </a:r>
            <a:endParaRPr sz="1900" dirty="0">
              <a:latin typeface="Arial"/>
              <a:cs typeface="Arial"/>
            </a:endParaRPr>
          </a:p>
        </p:txBody>
      </p:sp>
      <p:sp>
        <p:nvSpPr>
          <p:cNvPr id="16" name="object 16"/>
          <p:cNvSpPr/>
          <p:nvPr/>
        </p:nvSpPr>
        <p:spPr>
          <a:xfrm>
            <a:off x="345947" y="5571744"/>
            <a:ext cx="8452104" cy="541020"/>
          </a:xfrm>
          <a:prstGeom prst="rect">
            <a:avLst/>
          </a:prstGeom>
          <a:blipFill>
            <a:blip r:embed="rId9" cstate="print"/>
            <a:stretch>
              <a:fillRect/>
            </a:stretch>
          </a:blipFill>
        </p:spPr>
        <p:txBody>
          <a:bodyPr wrap="square" lIns="0" tIns="0" rIns="0" bIns="0" rtlCol="0"/>
          <a:lstStyle/>
          <a:p>
            <a:endParaRPr/>
          </a:p>
        </p:txBody>
      </p:sp>
      <p:sp>
        <p:nvSpPr>
          <p:cNvPr id="17" name="object 17"/>
          <p:cNvSpPr txBox="1"/>
          <p:nvPr/>
        </p:nvSpPr>
        <p:spPr>
          <a:xfrm>
            <a:off x="8806688" y="6282944"/>
            <a:ext cx="10604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Verdana"/>
                <a:cs typeface="Verdana"/>
              </a:rPr>
              <a:t>8</a:t>
            </a:r>
            <a:endParaRPr sz="1000">
              <a:latin typeface="Verdana"/>
              <a:cs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1974850" marR="5080" indent="2342515">
              <a:lnSpc>
                <a:spcPct val="100000"/>
              </a:lnSpc>
              <a:spcBef>
                <a:spcPts val="105"/>
              </a:spcBef>
            </a:pPr>
            <a:r>
              <a:rPr spc="-5" dirty="0"/>
              <a:t>Panel Examples</a:t>
            </a:r>
            <a:r>
              <a:rPr spc="-60" dirty="0"/>
              <a:t> </a:t>
            </a:r>
            <a:r>
              <a:rPr dirty="0"/>
              <a:t>for  Automation </a:t>
            </a:r>
            <a:r>
              <a:rPr spc="-5" dirty="0"/>
              <a:t>Folded</a:t>
            </a:r>
            <a:r>
              <a:rPr spc="-80" dirty="0"/>
              <a:t> </a:t>
            </a:r>
            <a:r>
              <a:rPr spc="-5" dirty="0"/>
              <a:t>Self-Mailers</a:t>
            </a:r>
          </a:p>
        </p:txBody>
      </p:sp>
      <p:sp>
        <p:nvSpPr>
          <p:cNvPr id="4" name="object 4"/>
          <p:cNvSpPr txBox="1"/>
          <p:nvPr/>
        </p:nvSpPr>
        <p:spPr>
          <a:xfrm>
            <a:off x="224739" y="1522602"/>
            <a:ext cx="3580765" cy="330835"/>
          </a:xfrm>
          <a:prstGeom prst="rect">
            <a:avLst/>
          </a:prstGeom>
        </p:spPr>
        <p:txBody>
          <a:bodyPr vert="horz" wrap="square" lIns="0" tIns="13335" rIns="0" bIns="0" rtlCol="0">
            <a:spAutoFit/>
          </a:bodyPr>
          <a:lstStyle/>
          <a:p>
            <a:pPr marL="12700">
              <a:lnSpc>
                <a:spcPct val="100000"/>
              </a:lnSpc>
              <a:spcBef>
                <a:spcPts val="105"/>
              </a:spcBef>
            </a:pPr>
            <a:r>
              <a:rPr sz="2000" dirty="0">
                <a:latin typeface="Arial"/>
                <a:cs typeface="Arial"/>
              </a:rPr>
              <a:t>Panel Count: address side</a:t>
            </a:r>
            <a:r>
              <a:rPr sz="2000" spc="-120" dirty="0">
                <a:latin typeface="Arial"/>
                <a:cs typeface="Arial"/>
              </a:rPr>
              <a:t> </a:t>
            </a:r>
            <a:r>
              <a:rPr sz="2000" spc="-5" dirty="0">
                <a:latin typeface="Arial"/>
                <a:cs typeface="Arial"/>
              </a:rPr>
              <a:t>view</a:t>
            </a:r>
            <a:endParaRPr sz="2000" dirty="0">
              <a:latin typeface="Arial"/>
              <a:cs typeface="Arial"/>
            </a:endParaRPr>
          </a:p>
        </p:txBody>
      </p:sp>
      <p:sp>
        <p:nvSpPr>
          <p:cNvPr id="5" name="object 5"/>
          <p:cNvSpPr/>
          <p:nvPr/>
        </p:nvSpPr>
        <p:spPr>
          <a:xfrm>
            <a:off x="537070" y="2251288"/>
            <a:ext cx="1343608" cy="1074260"/>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207263" y="3439667"/>
            <a:ext cx="2223770" cy="1667510"/>
          </a:xfrm>
          <a:prstGeom prst="rect">
            <a:avLst/>
          </a:prstGeom>
          <a:solidFill>
            <a:srgbClr val="FFFFCC"/>
          </a:solidFill>
          <a:ln w="9144">
            <a:solidFill>
              <a:srgbClr val="000000"/>
            </a:solidFill>
          </a:ln>
        </p:spPr>
        <p:txBody>
          <a:bodyPr vert="horz" wrap="square" lIns="0" tIns="41910" rIns="0" bIns="0" rtlCol="0">
            <a:spAutoFit/>
          </a:bodyPr>
          <a:lstStyle/>
          <a:p>
            <a:pPr marL="700405">
              <a:lnSpc>
                <a:spcPct val="100000"/>
              </a:lnSpc>
              <a:spcBef>
                <a:spcPts val="330"/>
              </a:spcBef>
            </a:pPr>
            <a:r>
              <a:rPr sz="1600" b="1" u="heavy" spc="-5" dirty="0">
                <a:uFill>
                  <a:solidFill>
                    <a:srgbClr val="000000"/>
                  </a:solidFill>
                </a:uFill>
                <a:latin typeface="Arial"/>
                <a:cs typeface="Arial"/>
              </a:rPr>
              <a:t>2</a:t>
            </a:r>
            <a:r>
              <a:rPr sz="1600" b="1" u="heavy" spc="-15" dirty="0">
                <a:uFill>
                  <a:solidFill>
                    <a:srgbClr val="000000"/>
                  </a:solidFill>
                </a:uFill>
                <a:latin typeface="Arial"/>
                <a:cs typeface="Arial"/>
              </a:rPr>
              <a:t> </a:t>
            </a:r>
            <a:r>
              <a:rPr sz="1600" b="1" u="heavy" spc="-5" dirty="0">
                <a:uFill>
                  <a:solidFill>
                    <a:srgbClr val="000000"/>
                  </a:solidFill>
                </a:uFill>
                <a:latin typeface="Arial"/>
                <a:cs typeface="Arial"/>
              </a:rPr>
              <a:t>Panels</a:t>
            </a:r>
            <a:endParaRPr sz="1600">
              <a:latin typeface="Arial"/>
              <a:cs typeface="Arial"/>
            </a:endParaRPr>
          </a:p>
          <a:p>
            <a:pPr marL="664210">
              <a:lnSpc>
                <a:spcPct val="100000"/>
              </a:lnSpc>
              <a:spcBef>
                <a:spcPts val="960"/>
              </a:spcBef>
            </a:pPr>
            <a:r>
              <a:rPr sz="1600" b="1" spc="-5" dirty="0">
                <a:latin typeface="Arial"/>
                <a:cs typeface="Arial"/>
              </a:rPr>
              <a:t>( Bi-fold</a:t>
            </a:r>
            <a:r>
              <a:rPr sz="1600" b="1" spc="35" dirty="0">
                <a:latin typeface="Arial"/>
                <a:cs typeface="Arial"/>
              </a:rPr>
              <a:t> </a:t>
            </a:r>
            <a:r>
              <a:rPr sz="1600" b="1" spc="-5" dirty="0">
                <a:latin typeface="Arial"/>
                <a:cs typeface="Arial"/>
              </a:rPr>
              <a:t>)</a:t>
            </a:r>
            <a:endParaRPr sz="1600">
              <a:latin typeface="Arial"/>
              <a:cs typeface="Arial"/>
            </a:endParaRPr>
          </a:p>
          <a:p>
            <a:pPr marL="180975" marR="173355" algn="ctr">
              <a:lnSpc>
                <a:spcPct val="100000"/>
              </a:lnSpc>
              <a:spcBef>
                <a:spcPts val="960"/>
              </a:spcBef>
            </a:pPr>
            <a:r>
              <a:rPr sz="1600" b="1" spc="-5" dirty="0">
                <a:latin typeface="Arial"/>
                <a:cs typeface="Arial"/>
              </a:rPr>
              <a:t>Single sheet</a:t>
            </a:r>
            <a:r>
              <a:rPr sz="1600" b="1" spc="-35" dirty="0">
                <a:latin typeface="Arial"/>
                <a:cs typeface="Arial"/>
              </a:rPr>
              <a:t> </a:t>
            </a:r>
            <a:r>
              <a:rPr sz="1600" b="1" spc="-5" dirty="0">
                <a:latin typeface="Arial"/>
                <a:cs typeface="Arial"/>
              </a:rPr>
              <a:t>folded  once in</a:t>
            </a:r>
            <a:r>
              <a:rPr sz="1600" b="1" dirty="0">
                <a:latin typeface="Arial"/>
                <a:cs typeface="Arial"/>
              </a:rPr>
              <a:t> </a:t>
            </a:r>
            <a:r>
              <a:rPr sz="1600" b="1" spc="-5" dirty="0">
                <a:latin typeface="Arial"/>
                <a:cs typeface="Arial"/>
              </a:rPr>
              <a:t>half</a:t>
            </a:r>
            <a:endParaRPr sz="1600">
              <a:latin typeface="Arial"/>
              <a:cs typeface="Arial"/>
            </a:endParaRPr>
          </a:p>
        </p:txBody>
      </p:sp>
      <p:sp>
        <p:nvSpPr>
          <p:cNvPr id="7" name="object 7"/>
          <p:cNvSpPr/>
          <p:nvPr/>
        </p:nvSpPr>
        <p:spPr>
          <a:xfrm>
            <a:off x="3979786" y="2353397"/>
            <a:ext cx="1343608" cy="1074260"/>
          </a:xfrm>
          <a:prstGeom prst="rect">
            <a:avLst/>
          </a:prstGeom>
          <a:blipFill>
            <a:blip r:embed="rId4" cstate="print"/>
            <a:stretch>
              <a:fillRect/>
            </a:stretch>
          </a:blipFill>
        </p:spPr>
        <p:txBody>
          <a:bodyPr wrap="square" lIns="0" tIns="0" rIns="0" bIns="0" rtlCol="0"/>
          <a:lstStyle/>
          <a:p>
            <a:endParaRPr/>
          </a:p>
        </p:txBody>
      </p:sp>
      <p:sp>
        <p:nvSpPr>
          <p:cNvPr id="8" name="object 8"/>
          <p:cNvSpPr txBox="1"/>
          <p:nvPr/>
        </p:nvSpPr>
        <p:spPr>
          <a:xfrm>
            <a:off x="2641092" y="3549396"/>
            <a:ext cx="4026535" cy="1560830"/>
          </a:xfrm>
          <a:prstGeom prst="rect">
            <a:avLst/>
          </a:prstGeom>
          <a:solidFill>
            <a:srgbClr val="FFFFCC"/>
          </a:solidFill>
          <a:ln w="9144">
            <a:solidFill>
              <a:srgbClr val="000000"/>
            </a:solidFill>
          </a:ln>
        </p:spPr>
        <p:txBody>
          <a:bodyPr vert="horz" wrap="square" lIns="0" tIns="41910" rIns="0" bIns="0" rtlCol="0">
            <a:spAutoFit/>
          </a:bodyPr>
          <a:lstStyle/>
          <a:p>
            <a:pPr algn="ctr">
              <a:lnSpc>
                <a:spcPct val="100000"/>
              </a:lnSpc>
              <a:spcBef>
                <a:spcPts val="330"/>
              </a:spcBef>
            </a:pPr>
            <a:r>
              <a:rPr sz="1600" b="1" u="heavy" spc="-5" dirty="0">
                <a:uFill>
                  <a:solidFill>
                    <a:srgbClr val="000000"/>
                  </a:solidFill>
                </a:uFill>
                <a:latin typeface="Arial"/>
                <a:cs typeface="Arial"/>
              </a:rPr>
              <a:t>4</a:t>
            </a:r>
            <a:r>
              <a:rPr sz="1600" b="1" u="heavy" spc="-10" dirty="0">
                <a:uFill>
                  <a:solidFill>
                    <a:srgbClr val="000000"/>
                  </a:solidFill>
                </a:uFill>
                <a:latin typeface="Arial"/>
                <a:cs typeface="Arial"/>
              </a:rPr>
              <a:t> </a:t>
            </a:r>
            <a:r>
              <a:rPr sz="1600" b="1" u="heavy" spc="-5" dirty="0">
                <a:uFill>
                  <a:solidFill>
                    <a:srgbClr val="000000"/>
                  </a:solidFill>
                </a:uFill>
                <a:latin typeface="Arial"/>
                <a:cs typeface="Arial"/>
              </a:rPr>
              <a:t>Panels</a:t>
            </a:r>
            <a:endParaRPr sz="1600" dirty="0">
              <a:latin typeface="Arial"/>
              <a:cs typeface="Arial"/>
            </a:endParaRPr>
          </a:p>
          <a:p>
            <a:pPr marL="617855" marR="271780" indent="-525780">
              <a:lnSpc>
                <a:spcPts val="2880"/>
              </a:lnSpc>
              <a:spcBef>
                <a:spcPts val="254"/>
              </a:spcBef>
            </a:pPr>
            <a:r>
              <a:rPr sz="1600" b="1" spc="-35" dirty="0">
                <a:latin typeface="Arial"/>
                <a:cs typeface="Arial"/>
              </a:rPr>
              <a:t>Two </a:t>
            </a:r>
            <a:r>
              <a:rPr sz="1600" b="1" spc="-5" dirty="0">
                <a:latin typeface="Arial"/>
                <a:cs typeface="Arial"/>
              </a:rPr>
              <a:t>nested sheets folded once in half  One sheet folded three</a:t>
            </a:r>
            <a:r>
              <a:rPr sz="1600" b="1" spc="55" dirty="0">
                <a:latin typeface="Arial"/>
                <a:cs typeface="Arial"/>
              </a:rPr>
              <a:t> </a:t>
            </a:r>
            <a:r>
              <a:rPr sz="1600" b="1" spc="-5" dirty="0">
                <a:latin typeface="Arial"/>
                <a:cs typeface="Arial"/>
              </a:rPr>
              <a:t>times</a:t>
            </a:r>
            <a:endParaRPr sz="1600" dirty="0">
              <a:latin typeface="Arial"/>
              <a:cs typeface="Arial"/>
            </a:endParaRPr>
          </a:p>
          <a:p>
            <a:pPr marL="92075">
              <a:lnSpc>
                <a:spcPct val="100000"/>
              </a:lnSpc>
              <a:spcBef>
                <a:spcPts val="705"/>
              </a:spcBef>
            </a:pPr>
            <a:r>
              <a:rPr sz="1600" b="1" spc="-10" dirty="0">
                <a:latin typeface="Arial"/>
                <a:cs typeface="Arial"/>
              </a:rPr>
              <a:t>One </a:t>
            </a:r>
            <a:r>
              <a:rPr sz="1600" b="1" spc="-5" dirty="0">
                <a:latin typeface="Arial"/>
                <a:cs typeface="Arial"/>
              </a:rPr>
              <a:t>sheet quarter-folded</a:t>
            </a:r>
            <a:r>
              <a:rPr sz="1600" b="1" spc="75" dirty="0">
                <a:latin typeface="Arial"/>
                <a:cs typeface="Arial"/>
              </a:rPr>
              <a:t> </a:t>
            </a:r>
            <a:r>
              <a:rPr sz="1600" b="1" spc="-5" dirty="0">
                <a:latin typeface="Arial"/>
                <a:cs typeface="Arial"/>
              </a:rPr>
              <a:t>perpendicular</a:t>
            </a:r>
            <a:endParaRPr sz="1600" dirty="0">
              <a:latin typeface="Arial"/>
              <a:cs typeface="Arial"/>
            </a:endParaRPr>
          </a:p>
        </p:txBody>
      </p:sp>
      <p:sp>
        <p:nvSpPr>
          <p:cNvPr id="9" name="object 9"/>
          <p:cNvSpPr/>
          <p:nvPr/>
        </p:nvSpPr>
        <p:spPr>
          <a:xfrm>
            <a:off x="7180185" y="2200997"/>
            <a:ext cx="1343608" cy="1074260"/>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6870192" y="3435096"/>
            <a:ext cx="2045335" cy="1691639"/>
          </a:xfrm>
          <a:prstGeom prst="rect">
            <a:avLst/>
          </a:prstGeom>
          <a:solidFill>
            <a:srgbClr val="FFFFCC"/>
          </a:solidFill>
          <a:ln w="9144">
            <a:solidFill>
              <a:srgbClr val="000000"/>
            </a:solidFill>
          </a:ln>
        </p:spPr>
        <p:txBody>
          <a:bodyPr vert="horz" wrap="square" lIns="0" tIns="41910" rIns="0" bIns="0" rtlCol="0">
            <a:spAutoFit/>
          </a:bodyPr>
          <a:lstStyle/>
          <a:p>
            <a:pPr marL="1270" algn="ctr">
              <a:lnSpc>
                <a:spcPct val="100000"/>
              </a:lnSpc>
              <a:spcBef>
                <a:spcPts val="330"/>
              </a:spcBef>
            </a:pPr>
            <a:r>
              <a:rPr sz="1600" b="1" u="heavy" spc="-5" dirty="0">
                <a:uFill>
                  <a:solidFill>
                    <a:srgbClr val="000000"/>
                  </a:solidFill>
                </a:uFill>
                <a:latin typeface="Arial"/>
                <a:cs typeface="Arial"/>
              </a:rPr>
              <a:t>3</a:t>
            </a:r>
            <a:r>
              <a:rPr sz="1600" b="1" u="heavy" spc="-15" dirty="0">
                <a:uFill>
                  <a:solidFill>
                    <a:srgbClr val="000000"/>
                  </a:solidFill>
                </a:uFill>
                <a:latin typeface="Arial"/>
                <a:cs typeface="Arial"/>
              </a:rPr>
              <a:t> </a:t>
            </a:r>
            <a:r>
              <a:rPr sz="1600" b="1" u="heavy" spc="-5" dirty="0">
                <a:uFill>
                  <a:solidFill>
                    <a:srgbClr val="000000"/>
                  </a:solidFill>
                </a:uFill>
                <a:latin typeface="Arial"/>
                <a:cs typeface="Arial"/>
              </a:rPr>
              <a:t>Panels</a:t>
            </a:r>
            <a:endParaRPr sz="1600" dirty="0">
              <a:latin typeface="Arial"/>
              <a:cs typeface="Arial"/>
            </a:endParaRPr>
          </a:p>
          <a:p>
            <a:pPr marL="1905" algn="ctr">
              <a:lnSpc>
                <a:spcPct val="100000"/>
              </a:lnSpc>
              <a:spcBef>
                <a:spcPts val="960"/>
              </a:spcBef>
            </a:pPr>
            <a:r>
              <a:rPr sz="1600" b="1" spc="-5" dirty="0">
                <a:latin typeface="Arial"/>
                <a:cs typeface="Arial"/>
              </a:rPr>
              <a:t>( </a:t>
            </a:r>
            <a:r>
              <a:rPr sz="1600" b="1" spc="-15" dirty="0">
                <a:latin typeface="Arial"/>
                <a:cs typeface="Arial"/>
              </a:rPr>
              <a:t>Tri-fold</a:t>
            </a:r>
            <a:r>
              <a:rPr sz="1600" b="1" spc="30" dirty="0">
                <a:latin typeface="Arial"/>
                <a:cs typeface="Arial"/>
              </a:rPr>
              <a:t> </a:t>
            </a:r>
            <a:r>
              <a:rPr sz="1600" b="1" spc="-5" dirty="0">
                <a:latin typeface="Arial"/>
                <a:cs typeface="Arial"/>
              </a:rPr>
              <a:t>)</a:t>
            </a:r>
            <a:endParaRPr sz="1600" dirty="0">
              <a:latin typeface="Arial"/>
              <a:cs typeface="Arial"/>
            </a:endParaRPr>
          </a:p>
          <a:p>
            <a:pPr marL="1905" algn="ctr">
              <a:lnSpc>
                <a:spcPct val="100000"/>
              </a:lnSpc>
              <a:spcBef>
                <a:spcPts val="960"/>
              </a:spcBef>
            </a:pPr>
            <a:r>
              <a:rPr sz="1600" b="1" spc="-5" dirty="0">
                <a:latin typeface="Arial"/>
                <a:cs typeface="Arial"/>
              </a:rPr>
              <a:t>Single sheet</a:t>
            </a:r>
            <a:r>
              <a:rPr sz="1600" b="1" spc="5" dirty="0">
                <a:latin typeface="Arial"/>
                <a:cs typeface="Arial"/>
              </a:rPr>
              <a:t> </a:t>
            </a:r>
            <a:r>
              <a:rPr sz="1600" b="1" spc="-5" dirty="0">
                <a:latin typeface="Arial"/>
                <a:cs typeface="Arial"/>
              </a:rPr>
              <a:t>of</a:t>
            </a:r>
            <a:endParaRPr sz="1600" dirty="0">
              <a:latin typeface="Arial"/>
              <a:cs typeface="Arial"/>
            </a:endParaRPr>
          </a:p>
          <a:p>
            <a:pPr marL="1905" algn="ctr">
              <a:lnSpc>
                <a:spcPct val="100000"/>
              </a:lnSpc>
            </a:pPr>
            <a:r>
              <a:rPr sz="1600" b="1" spc="-5" dirty="0">
                <a:latin typeface="Arial"/>
                <a:cs typeface="Arial"/>
              </a:rPr>
              <a:t>paper folded </a:t>
            </a:r>
            <a:r>
              <a:rPr sz="1600" b="1" dirty="0">
                <a:latin typeface="Arial"/>
                <a:cs typeface="Arial"/>
              </a:rPr>
              <a:t>twice</a:t>
            </a:r>
            <a:endParaRPr sz="1600" dirty="0">
              <a:latin typeface="Arial"/>
              <a:cs typeface="Arial"/>
            </a:endParaRPr>
          </a:p>
        </p:txBody>
      </p:sp>
      <p:sp>
        <p:nvSpPr>
          <p:cNvPr id="11" name="object 11"/>
          <p:cNvSpPr/>
          <p:nvPr/>
        </p:nvSpPr>
        <p:spPr>
          <a:xfrm>
            <a:off x="544719" y="5281534"/>
            <a:ext cx="288290" cy="1537335"/>
          </a:xfrm>
          <a:custGeom>
            <a:avLst/>
            <a:gdLst/>
            <a:ahLst/>
            <a:cxnLst/>
            <a:rect l="l" t="t" r="r" b="b"/>
            <a:pathLst>
              <a:path w="288290" h="1537334">
                <a:moveTo>
                  <a:pt x="0" y="0"/>
                </a:moveTo>
                <a:lnTo>
                  <a:pt x="287705" y="1536735"/>
                </a:lnTo>
              </a:path>
            </a:pathLst>
          </a:custGeom>
          <a:ln w="27332">
            <a:solidFill>
              <a:srgbClr val="333399"/>
            </a:solidFill>
          </a:ln>
        </p:spPr>
        <p:txBody>
          <a:bodyPr wrap="square" lIns="0" tIns="0" rIns="0" bIns="0" rtlCol="0"/>
          <a:lstStyle/>
          <a:p>
            <a:endParaRPr/>
          </a:p>
        </p:txBody>
      </p:sp>
      <p:sp>
        <p:nvSpPr>
          <p:cNvPr id="12" name="object 12"/>
          <p:cNvSpPr/>
          <p:nvPr/>
        </p:nvSpPr>
        <p:spPr>
          <a:xfrm>
            <a:off x="1645876" y="5286360"/>
            <a:ext cx="288290" cy="1536700"/>
          </a:xfrm>
          <a:custGeom>
            <a:avLst/>
            <a:gdLst/>
            <a:ahLst/>
            <a:cxnLst/>
            <a:rect l="l" t="t" r="r" b="b"/>
            <a:pathLst>
              <a:path w="288289" h="1536700">
                <a:moveTo>
                  <a:pt x="0" y="0"/>
                </a:moveTo>
                <a:lnTo>
                  <a:pt x="287759" y="1536672"/>
                </a:lnTo>
              </a:path>
            </a:pathLst>
          </a:custGeom>
          <a:ln w="27332">
            <a:solidFill>
              <a:srgbClr val="333399"/>
            </a:solidFill>
          </a:ln>
        </p:spPr>
        <p:txBody>
          <a:bodyPr wrap="square" lIns="0" tIns="0" rIns="0" bIns="0" rtlCol="0"/>
          <a:lstStyle/>
          <a:p>
            <a:endParaRPr/>
          </a:p>
        </p:txBody>
      </p:sp>
      <p:sp>
        <p:nvSpPr>
          <p:cNvPr id="13" name="object 13"/>
          <p:cNvSpPr/>
          <p:nvPr/>
        </p:nvSpPr>
        <p:spPr>
          <a:xfrm>
            <a:off x="2777844" y="5345034"/>
            <a:ext cx="575945" cy="1473835"/>
          </a:xfrm>
          <a:custGeom>
            <a:avLst/>
            <a:gdLst/>
            <a:ahLst/>
            <a:cxnLst/>
            <a:rect l="l" t="t" r="r" b="b"/>
            <a:pathLst>
              <a:path w="575945" h="1473834">
                <a:moveTo>
                  <a:pt x="0" y="0"/>
                </a:moveTo>
                <a:lnTo>
                  <a:pt x="575410" y="1473235"/>
                </a:lnTo>
              </a:path>
            </a:pathLst>
          </a:custGeom>
          <a:ln w="27135">
            <a:solidFill>
              <a:srgbClr val="333399"/>
            </a:solidFill>
          </a:ln>
        </p:spPr>
        <p:txBody>
          <a:bodyPr wrap="square" lIns="0" tIns="0" rIns="0" bIns="0" rtlCol="0"/>
          <a:lstStyle/>
          <a:p>
            <a:endParaRPr/>
          </a:p>
        </p:txBody>
      </p:sp>
      <p:sp>
        <p:nvSpPr>
          <p:cNvPr id="14" name="object 14"/>
          <p:cNvSpPr/>
          <p:nvPr/>
        </p:nvSpPr>
        <p:spPr>
          <a:xfrm>
            <a:off x="3353254" y="5383134"/>
            <a:ext cx="493395" cy="1435735"/>
          </a:xfrm>
          <a:custGeom>
            <a:avLst/>
            <a:gdLst/>
            <a:ahLst/>
            <a:cxnLst/>
            <a:rect l="l" t="t" r="r" b="b"/>
            <a:pathLst>
              <a:path w="493395" h="1435734">
                <a:moveTo>
                  <a:pt x="493208" y="0"/>
                </a:moveTo>
                <a:lnTo>
                  <a:pt x="0" y="1435134"/>
                </a:lnTo>
              </a:path>
            </a:pathLst>
          </a:custGeom>
          <a:ln w="27189">
            <a:solidFill>
              <a:srgbClr val="333399"/>
            </a:solidFill>
          </a:ln>
        </p:spPr>
        <p:txBody>
          <a:bodyPr wrap="square" lIns="0" tIns="0" rIns="0" bIns="0" rtlCol="0"/>
          <a:lstStyle/>
          <a:p>
            <a:endParaRPr/>
          </a:p>
        </p:txBody>
      </p:sp>
      <p:sp>
        <p:nvSpPr>
          <p:cNvPr id="15" name="object 15"/>
          <p:cNvSpPr/>
          <p:nvPr/>
        </p:nvSpPr>
        <p:spPr>
          <a:xfrm>
            <a:off x="832424" y="5294234"/>
            <a:ext cx="356235" cy="1499235"/>
          </a:xfrm>
          <a:custGeom>
            <a:avLst/>
            <a:gdLst/>
            <a:ahLst/>
            <a:cxnLst/>
            <a:rect l="l" t="t" r="r" b="b"/>
            <a:pathLst>
              <a:path w="356234" h="1499234">
                <a:moveTo>
                  <a:pt x="356206" y="0"/>
                </a:moveTo>
                <a:lnTo>
                  <a:pt x="0" y="1498635"/>
                </a:lnTo>
              </a:path>
            </a:pathLst>
          </a:custGeom>
          <a:ln w="27293">
            <a:solidFill>
              <a:srgbClr val="333399"/>
            </a:solidFill>
          </a:ln>
        </p:spPr>
        <p:txBody>
          <a:bodyPr wrap="square" lIns="0" tIns="0" rIns="0" bIns="0" rtlCol="0"/>
          <a:lstStyle/>
          <a:p>
            <a:endParaRPr/>
          </a:p>
        </p:txBody>
      </p:sp>
      <p:sp>
        <p:nvSpPr>
          <p:cNvPr id="16" name="object 16"/>
          <p:cNvSpPr/>
          <p:nvPr/>
        </p:nvSpPr>
        <p:spPr>
          <a:xfrm>
            <a:off x="1933635" y="5299060"/>
            <a:ext cx="466090" cy="1498600"/>
          </a:xfrm>
          <a:custGeom>
            <a:avLst/>
            <a:gdLst/>
            <a:ahLst/>
            <a:cxnLst/>
            <a:rect l="l" t="t" r="r" b="b"/>
            <a:pathLst>
              <a:path w="466089" h="1498600">
                <a:moveTo>
                  <a:pt x="465808" y="0"/>
                </a:moveTo>
                <a:lnTo>
                  <a:pt x="0" y="1498571"/>
                </a:lnTo>
              </a:path>
            </a:pathLst>
          </a:custGeom>
          <a:ln w="27224">
            <a:solidFill>
              <a:srgbClr val="333399"/>
            </a:solidFill>
          </a:ln>
        </p:spPr>
        <p:txBody>
          <a:bodyPr wrap="square" lIns="0" tIns="0" rIns="0" bIns="0" rtlCol="0"/>
          <a:lstStyle/>
          <a:p>
            <a:endParaRPr/>
          </a:p>
        </p:txBody>
      </p:sp>
      <p:sp>
        <p:nvSpPr>
          <p:cNvPr id="17" name="object 17"/>
          <p:cNvSpPr/>
          <p:nvPr/>
        </p:nvSpPr>
        <p:spPr>
          <a:xfrm>
            <a:off x="1919935" y="5299060"/>
            <a:ext cx="480059" cy="1371600"/>
          </a:xfrm>
          <a:custGeom>
            <a:avLst/>
            <a:gdLst/>
            <a:ahLst/>
            <a:cxnLst/>
            <a:rect l="l" t="t" r="r" b="b"/>
            <a:pathLst>
              <a:path w="480060" h="1371600">
                <a:moveTo>
                  <a:pt x="0" y="1371574"/>
                </a:moveTo>
                <a:lnTo>
                  <a:pt x="479508" y="0"/>
                </a:lnTo>
              </a:path>
            </a:pathLst>
          </a:custGeom>
          <a:ln w="27182">
            <a:solidFill>
              <a:srgbClr val="333399"/>
            </a:solidFill>
          </a:ln>
        </p:spPr>
        <p:txBody>
          <a:bodyPr wrap="square" lIns="0" tIns="0" rIns="0" bIns="0" rtlCol="0"/>
          <a:lstStyle/>
          <a:p>
            <a:endParaRPr/>
          </a:p>
        </p:txBody>
      </p:sp>
      <p:sp>
        <p:nvSpPr>
          <p:cNvPr id="18" name="object 18"/>
          <p:cNvSpPr/>
          <p:nvPr/>
        </p:nvSpPr>
        <p:spPr>
          <a:xfrm>
            <a:off x="3353254" y="5408535"/>
            <a:ext cx="480059" cy="1245235"/>
          </a:xfrm>
          <a:custGeom>
            <a:avLst/>
            <a:gdLst/>
            <a:ahLst/>
            <a:cxnLst/>
            <a:rect l="l" t="t" r="r" b="b"/>
            <a:pathLst>
              <a:path w="480060" h="1245234">
                <a:moveTo>
                  <a:pt x="0" y="1244636"/>
                </a:moveTo>
                <a:lnTo>
                  <a:pt x="479508" y="0"/>
                </a:lnTo>
              </a:path>
            </a:pathLst>
          </a:custGeom>
          <a:ln w="27141">
            <a:solidFill>
              <a:srgbClr val="333399"/>
            </a:solidFill>
          </a:ln>
        </p:spPr>
        <p:txBody>
          <a:bodyPr wrap="square" lIns="0" tIns="0" rIns="0" bIns="0" rtlCol="0"/>
          <a:lstStyle/>
          <a:p>
            <a:endParaRPr/>
          </a:p>
        </p:txBody>
      </p:sp>
      <p:sp>
        <p:nvSpPr>
          <p:cNvPr id="19" name="object 19"/>
          <p:cNvSpPr/>
          <p:nvPr/>
        </p:nvSpPr>
        <p:spPr>
          <a:xfrm>
            <a:off x="2786475" y="5353035"/>
            <a:ext cx="561975" cy="1308100"/>
          </a:xfrm>
          <a:custGeom>
            <a:avLst/>
            <a:gdLst/>
            <a:ahLst/>
            <a:cxnLst/>
            <a:rect l="l" t="t" r="r" b="b"/>
            <a:pathLst>
              <a:path w="561975" h="1308100">
                <a:moveTo>
                  <a:pt x="561709" y="1308073"/>
                </a:moveTo>
                <a:lnTo>
                  <a:pt x="0" y="0"/>
                </a:lnTo>
              </a:path>
            </a:pathLst>
          </a:custGeom>
          <a:ln w="27089">
            <a:solidFill>
              <a:srgbClr val="333399"/>
            </a:solidFill>
          </a:ln>
        </p:spPr>
        <p:txBody>
          <a:bodyPr wrap="square" lIns="0" tIns="0" rIns="0" bIns="0" rtlCol="0"/>
          <a:lstStyle/>
          <a:p>
            <a:endParaRPr/>
          </a:p>
        </p:txBody>
      </p:sp>
      <p:sp>
        <p:nvSpPr>
          <p:cNvPr id="20" name="object 20"/>
          <p:cNvSpPr/>
          <p:nvPr/>
        </p:nvSpPr>
        <p:spPr>
          <a:xfrm>
            <a:off x="6386213" y="5349860"/>
            <a:ext cx="356235" cy="1435100"/>
          </a:xfrm>
          <a:custGeom>
            <a:avLst/>
            <a:gdLst/>
            <a:ahLst/>
            <a:cxnLst/>
            <a:rect l="l" t="t" r="r" b="b"/>
            <a:pathLst>
              <a:path w="356234" h="1435100">
                <a:moveTo>
                  <a:pt x="0" y="0"/>
                </a:moveTo>
                <a:lnTo>
                  <a:pt x="356206" y="1435071"/>
                </a:lnTo>
              </a:path>
            </a:pathLst>
          </a:custGeom>
          <a:ln w="27284">
            <a:solidFill>
              <a:srgbClr val="333399"/>
            </a:solidFill>
          </a:ln>
        </p:spPr>
        <p:txBody>
          <a:bodyPr wrap="square" lIns="0" tIns="0" rIns="0" bIns="0" rtlCol="0"/>
          <a:lstStyle/>
          <a:p>
            <a:endParaRPr/>
          </a:p>
        </p:txBody>
      </p:sp>
      <p:sp>
        <p:nvSpPr>
          <p:cNvPr id="21" name="object 21"/>
          <p:cNvSpPr/>
          <p:nvPr/>
        </p:nvSpPr>
        <p:spPr>
          <a:xfrm>
            <a:off x="6728719" y="5362560"/>
            <a:ext cx="288290" cy="1422400"/>
          </a:xfrm>
          <a:custGeom>
            <a:avLst/>
            <a:gdLst/>
            <a:ahLst/>
            <a:cxnLst/>
            <a:rect l="l" t="t" r="r" b="b"/>
            <a:pathLst>
              <a:path w="288290" h="1422400">
                <a:moveTo>
                  <a:pt x="0" y="1422371"/>
                </a:moveTo>
                <a:lnTo>
                  <a:pt x="287705" y="0"/>
                </a:lnTo>
              </a:path>
            </a:pathLst>
          </a:custGeom>
          <a:ln w="27321">
            <a:solidFill>
              <a:srgbClr val="333399"/>
            </a:solidFill>
          </a:ln>
        </p:spPr>
        <p:txBody>
          <a:bodyPr wrap="square" lIns="0" tIns="0" rIns="0" bIns="0" rtlCol="0"/>
          <a:lstStyle/>
          <a:p>
            <a:endParaRPr/>
          </a:p>
        </p:txBody>
      </p:sp>
      <p:sp>
        <p:nvSpPr>
          <p:cNvPr id="22" name="object 22"/>
          <p:cNvSpPr/>
          <p:nvPr/>
        </p:nvSpPr>
        <p:spPr>
          <a:xfrm>
            <a:off x="6509515" y="5349860"/>
            <a:ext cx="219710" cy="1422400"/>
          </a:xfrm>
          <a:custGeom>
            <a:avLst/>
            <a:gdLst/>
            <a:ahLst/>
            <a:cxnLst/>
            <a:rect l="l" t="t" r="r" b="b"/>
            <a:pathLst>
              <a:path w="219709" h="1422400">
                <a:moveTo>
                  <a:pt x="219203" y="1422369"/>
                </a:moveTo>
                <a:lnTo>
                  <a:pt x="0" y="0"/>
                </a:lnTo>
              </a:path>
            </a:pathLst>
          </a:custGeom>
          <a:ln w="27354">
            <a:solidFill>
              <a:srgbClr val="333399"/>
            </a:solidFill>
          </a:ln>
        </p:spPr>
        <p:txBody>
          <a:bodyPr wrap="square" lIns="0" tIns="0" rIns="0" bIns="0" rtlCol="0"/>
          <a:lstStyle/>
          <a:p>
            <a:endParaRPr/>
          </a:p>
        </p:txBody>
      </p:sp>
      <p:sp>
        <p:nvSpPr>
          <p:cNvPr id="23" name="object 23"/>
          <p:cNvSpPr/>
          <p:nvPr/>
        </p:nvSpPr>
        <p:spPr>
          <a:xfrm>
            <a:off x="6728719" y="5362560"/>
            <a:ext cx="192405" cy="1371600"/>
          </a:xfrm>
          <a:custGeom>
            <a:avLst/>
            <a:gdLst/>
            <a:ahLst/>
            <a:cxnLst/>
            <a:rect l="l" t="t" r="r" b="b"/>
            <a:pathLst>
              <a:path w="192404" h="1371600">
                <a:moveTo>
                  <a:pt x="0" y="1371569"/>
                </a:moveTo>
                <a:lnTo>
                  <a:pt x="191803" y="0"/>
                </a:lnTo>
              </a:path>
            </a:pathLst>
          </a:custGeom>
          <a:ln w="27362">
            <a:solidFill>
              <a:srgbClr val="333399"/>
            </a:solidFill>
          </a:ln>
        </p:spPr>
        <p:txBody>
          <a:bodyPr wrap="square" lIns="0" tIns="0" rIns="0" bIns="0" rtlCol="0"/>
          <a:lstStyle/>
          <a:p>
            <a:endParaRPr/>
          </a:p>
        </p:txBody>
      </p:sp>
      <p:sp>
        <p:nvSpPr>
          <p:cNvPr id="24" name="object 24"/>
          <p:cNvSpPr/>
          <p:nvPr/>
        </p:nvSpPr>
        <p:spPr>
          <a:xfrm>
            <a:off x="6632817" y="5349860"/>
            <a:ext cx="96520" cy="1358900"/>
          </a:xfrm>
          <a:custGeom>
            <a:avLst/>
            <a:gdLst/>
            <a:ahLst/>
            <a:cxnLst/>
            <a:rect l="l" t="t" r="r" b="b"/>
            <a:pathLst>
              <a:path w="96520" h="1358900">
                <a:moveTo>
                  <a:pt x="95901" y="1358874"/>
                </a:moveTo>
                <a:lnTo>
                  <a:pt x="0" y="0"/>
                </a:lnTo>
              </a:path>
            </a:pathLst>
          </a:custGeom>
          <a:ln w="27390">
            <a:solidFill>
              <a:srgbClr val="333399"/>
            </a:solidFill>
          </a:ln>
        </p:spPr>
        <p:txBody>
          <a:bodyPr wrap="square" lIns="0" tIns="0" rIns="0" bIns="0" rtlCol="0"/>
          <a:lstStyle/>
          <a:p>
            <a:endParaRPr/>
          </a:p>
        </p:txBody>
      </p:sp>
      <p:sp>
        <p:nvSpPr>
          <p:cNvPr id="25" name="object 25"/>
          <p:cNvSpPr/>
          <p:nvPr/>
        </p:nvSpPr>
        <p:spPr>
          <a:xfrm>
            <a:off x="6715019" y="5349860"/>
            <a:ext cx="55244" cy="1358900"/>
          </a:xfrm>
          <a:custGeom>
            <a:avLst/>
            <a:gdLst/>
            <a:ahLst/>
            <a:cxnLst/>
            <a:rect l="l" t="t" r="r" b="b"/>
            <a:pathLst>
              <a:path w="55245" h="1358900">
                <a:moveTo>
                  <a:pt x="0" y="1358874"/>
                </a:moveTo>
                <a:lnTo>
                  <a:pt x="54800" y="0"/>
                </a:lnTo>
              </a:path>
            </a:pathLst>
          </a:custGeom>
          <a:ln w="27397">
            <a:solidFill>
              <a:srgbClr val="333399"/>
            </a:solidFill>
          </a:ln>
        </p:spPr>
        <p:txBody>
          <a:bodyPr wrap="square" lIns="0" tIns="0" rIns="0" bIns="0" rtlCol="0"/>
          <a:lstStyle/>
          <a:p>
            <a:endParaRPr/>
          </a:p>
        </p:txBody>
      </p:sp>
      <p:sp>
        <p:nvSpPr>
          <p:cNvPr id="26" name="object 26"/>
          <p:cNvSpPr/>
          <p:nvPr/>
        </p:nvSpPr>
        <p:spPr>
          <a:xfrm>
            <a:off x="4201025" y="5367005"/>
            <a:ext cx="846455" cy="1342390"/>
          </a:xfrm>
          <a:custGeom>
            <a:avLst/>
            <a:gdLst/>
            <a:ahLst/>
            <a:cxnLst/>
            <a:rect l="l" t="t" r="r" b="b"/>
            <a:pathLst>
              <a:path w="846454" h="1342390">
                <a:moveTo>
                  <a:pt x="845852" y="1341970"/>
                </a:moveTo>
                <a:lnTo>
                  <a:pt x="0" y="0"/>
                </a:lnTo>
              </a:path>
            </a:pathLst>
          </a:custGeom>
          <a:ln w="26831">
            <a:solidFill>
              <a:srgbClr val="000080"/>
            </a:solidFill>
          </a:ln>
        </p:spPr>
        <p:txBody>
          <a:bodyPr wrap="square" lIns="0" tIns="0" rIns="0" bIns="0" rtlCol="0"/>
          <a:lstStyle/>
          <a:p>
            <a:endParaRPr/>
          </a:p>
        </p:txBody>
      </p:sp>
      <p:sp>
        <p:nvSpPr>
          <p:cNvPr id="27" name="object 27"/>
          <p:cNvSpPr/>
          <p:nvPr/>
        </p:nvSpPr>
        <p:spPr>
          <a:xfrm>
            <a:off x="5048111" y="5403328"/>
            <a:ext cx="1114425" cy="1306195"/>
          </a:xfrm>
          <a:custGeom>
            <a:avLst/>
            <a:gdLst/>
            <a:ahLst/>
            <a:cxnLst/>
            <a:rect l="l" t="t" r="r" b="b"/>
            <a:pathLst>
              <a:path w="1114425" h="1306195">
                <a:moveTo>
                  <a:pt x="0" y="1305864"/>
                </a:moveTo>
                <a:lnTo>
                  <a:pt x="1114240" y="0"/>
                </a:lnTo>
              </a:path>
            </a:pathLst>
          </a:custGeom>
          <a:ln w="26557">
            <a:solidFill>
              <a:srgbClr val="000080"/>
            </a:solidFill>
          </a:ln>
        </p:spPr>
        <p:txBody>
          <a:bodyPr wrap="square" lIns="0" tIns="0" rIns="0" bIns="0" rtlCol="0"/>
          <a:lstStyle/>
          <a:p>
            <a:endParaRPr/>
          </a:p>
        </p:txBody>
      </p:sp>
      <p:sp>
        <p:nvSpPr>
          <p:cNvPr id="28" name="object 28"/>
          <p:cNvSpPr/>
          <p:nvPr/>
        </p:nvSpPr>
        <p:spPr>
          <a:xfrm>
            <a:off x="4500786" y="5410694"/>
            <a:ext cx="1647825" cy="177165"/>
          </a:xfrm>
          <a:custGeom>
            <a:avLst/>
            <a:gdLst/>
            <a:ahLst/>
            <a:cxnLst/>
            <a:rect l="l" t="t" r="r" b="b"/>
            <a:pathLst>
              <a:path w="1647825" h="177164">
                <a:moveTo>
                  <a:pt x="1647316" y="0"/>
                </a:moveTo>
                <a:lnTo>
                  <a:pt x="0" y="176722"/>
                </a:lnTo>
              </a:path>
            </a:pathLst>
          </a:custGeom>
          <a:ln w="25422">
            <a:solidFill>
              <a:srgbClr val="000080"/>
            </a:solidFill>
          </a:ln>
        </p:spPr>
        <p:txBody>
          <a:bodyPr wrap="square" lIns="0" tIns="0" rIns="0" bIns="0" rtlCol="0"/>
          <a:lstStyle/>
          <a:p>
            <a:endParaRPr/>
          </a:p>
        </p:txBody>
      </p:sp>
      <p:sp>
        <p:nvSpPr>
          <p:cNvPr id="29" name="object 29"/>
          <p:cNvSpPr/>
          <p:nvPr/>
        </p:nvSpPr>
        <p:spPr>
          <a:xfrm>
            <a:off x="4483524" y="5613908"/>
            <a:ext cx="1527810" cy="8890"/>
          </a:xfrm>
          <a:custGeom>
            <a:avLst/>
            <a:gdLst/>
            <a:ahLst/>
            <a:cxnLst/>
            <a:rect l="l" t="t" r="r" b="b"/>
            <a:pathLst>
              <a:path w="1527810" h="8889">
                <a:moveTo>
                  <a:pt x="0" y="0"/>
                </a:moveTo>
                <a:lnTo>
                  <a:pt x="1527576" y="8407"/>
                </a:lnTo>
              </a:path>
            </a:pathLst>
          </a:custGeom>
          <a:ln w="25400">
            <a:solidFill>
              <a:srgbClr val="000080"/>
            </a:solidFill>
          </a:ln>
        </p:spPr>
        <p:txBody>
          <a:bodyPr wrap="square" lIns="0" tIns="0" rIns="0" bIns="0" rtlCol="0"/>
          <a:lstStyle/>
          <a:p>
            <a:endParaRPr/>
          </a:p>
        </p:txBody>
      </p:sp>
      <p:sp>
        <p:nvSpPr>
          <p:cNvPr id="30" name="object 30"/>
          <p:cNvSpPr/>
          <p:nvPr/>
        </p:nvSpPr>
        <p:spPr>
          <a:xfrm>
            <a:off x="4885626" y="5561698"/>
            <a:ext cx="1120775" cy="40005"/>
          </a:xfrm>
          <a:custGeom>
            <a:avLst/>
            <a:gdLst/>
            <a:ahLst/>
            <a:cxnLst/>
            <a:rect l="l" t="t" r="r" b="b"/>
            <a:pathLst>
              <a:path w="1120775" h="40004">
                <a:moveTo>
                  <a:pt x="1120679" y="39852"/>
                </a:moveTo>
                <a:lnTo>
                  <a:pt x="0" y="0"/>
                </a:lnTo>
              </a:path>
            </a:pathLst>
          </a:custGeom>
          <a:ln w="25402">
            <a:solidFill>
              <a:srgbClr val="000080"/>
            </a:solidFill>
          </a:ln>
        </p:spPr>
        <p:txBody>
          <a:bodyPr wrap="square" lIns="0" tIns="0" rIns="0" bIns="0" rtlCol="0"/>
          <a:lstStyle/>
          <a:p>
            <a:endParaRPr/>
          </a:p>
        </p:txBody>
      </p:sp>
      <p:sp>
        <p:nvSpPr>
          <p:cNvPr id="31" name="object 31"/>
          <p:cNvSpPr/>
          <p:nvPr/>
        </p:nvSpPr>
        <p:spPr>
          <a:xfrm>
            <a:off x="544719" y="5281534"/>
            <a:ext cx="288290" cy="1537335"/>
          </a:xfrm>
          <a:custGeom>
            <a:avLst/>
            <a:gdLst/>
            <a:ahLst/>
            <a:cxnLst/>
            <a:rect l="l" t="t" r="r" b="b"/>
            <a:pathLst>
              <a:path w="288290" h="1537334">
                <a:moveTo>
                  <a:pt x="0" y="0"/>
                </a:moveTo>
                <a:lnTo>
                  <a:pt x="287705" y="1536735"/>
                </a:lnTo>
              </a:path>
            </a:pathLst>
          </a:custGeom>
          <a:ln w="27332">
            <a:solidFill>
              <a:srgbClr val="333399"/>
            </a:solidFill>
          </a:ln>
        </p:spPr>
        <p:txBody>
          <a:bodyPr wrap="square" lIns="0" tIns="0" rIns="0" bIns="0" rtlCol="0"/>
          <a:lstStyle/>
          <a:p>
            <a:endParaRPr/>
          </a:p>
        </p:txBody>
      </p:sp>
      <p:sp>
        <p:nvSpPr>
          <p:cNvPr id="32" name="object 32"/>
          <p:cNvSpPr/>
          <p:nvPr/>
        </p:nvSpPr>
        <p:spPr>
          <a:xfrm>
            <a:off x="1645876" y="5286360"/>
            <a:ext cx="288290" cy="1536700"/>
          </a:xfrm>
          <a:custGeom>
            <a:avLst/>
            <a:gdLst/>
            <a:ahLst/>
            <a:cxnLst/>
            <a:rect l="l" t="t" r="r" b="b"/>
            <a:pathLst>
              <a:path w="288289" h="1536700">
                <a:moveTo>
                  <a:pt x="0" y="0"/>
                </a:moveTo>
                <a:lnTo>
                  <a:pt x="287759" y="1536672"/>
                </a:lnTo>
              </a:path>
            </a:pathLst>
          </a:custGeom>
          <a:ln w="27332">
            <a:solidFill>
              <a:srgbClr val="333399"/>
            </a:solidFill>
          </a:ln>
        </p:spPr>
        <p:txBody>
          <a:bodyPr wrap="square" lIns="0" tIns="0" rIns="0" bIns="0" rtlCol="0"/>
          <a:lstStyle/>
          <a:p>
            <a:endParaRPr/>
          </a:p>
        </p:txBody>
      </p:sp>
      <p:sp>
        <p:nvSpPr>
          <p:cNvPr id="33" name="object 33"/>
          <p:cNvSpPr/>
          <p:nvPr/>
        </p:nvSpPr>
        <p:spPr>
          <a:xfrm>
            <a:off x="2777844" y="5345034"/>
            <a:ext cx="575945" cy="1473835"/>
          </a:xfrm>
          <a:custGeom>
            <a:avLst/>
            <a:gdLst/>
            <a:ahLst/>
            <a:cxnLst/>
            <a:rect l="l" t="t" r="r" b="b"/>
            <a:pathLst>
              <a:path w="575945" h="1473834">
                <a:moveTo>
                  <a:pt x="0" y="0"/>
                </a:moveTo>
                <a:lnTo>
                  <a:pt x="575410" y="1473235"/>
                </a:lnTo>
              </a:path>
            </a:pathLst>
          </a:custGeom>
          <a:ln w="27135">
            <a:solidFill>
              <a:srgbClr val="333399"/>
            </a:solidFill>
          </a:ln>
        </p:spPr>
        <p:txBody>
          <a:bodyPr wrap="square" lIns="0" tIns="0" rIns="0" bIns="0" rtlCol="0"/>
          <a:lstStyle/>
          <a:p>
            <a:endParaRPr/>
          </a:p>
        </p:txBody>
      </p:sp>
      <p:sp>
        <p:nvSpPr>
          <p:cNvPr id="34" name="object 34"/>
          <p:cNvSpPr/>
          <p:nvPr/>
        </p:nvSpPr>
        <p:spPr>
          <a:xfrm>
            <a:off x="3353254" y="5383134"/>
            <a:ext cx="493395" cy="1435735"/>
          </a:xfrm>
          <a:custGeom>
            <a:avLst/>
            <a:gdLst/>
            <a:ahLst/>
            <a:cxnLst/>
            <a:rect l="l" t="t" r="r" b="b"/>
            <a:pathLst>
              <a:path w="493395" h="1435734">
                <a:moveTo>
                  <a:pt x="493208" y="0"/>
                </a:moveTo>
                <a:lnTo>
                  <a:pt x="0" y="1435134"/>
                </a:lnTo>
              </a:path>
            </a:pathLst>
          </a:custGeom>
          <a:ln w="27189">
            <a:solidFill>
              <a:srgbClr val="333399"/>
            </a:solidFill>
          </a:ln>
        </p:spPr>
        <p:txBody>
          <a:bodyPr wrap="square" lIns="0" tIns="0" rIns="0" bIns="0" rtlCol="0"/>
          <a:lstStyle/>
          <a:p>
            <a:endParaRPr/>
          </a:p>
        </p:txBody>
      </p:sp>
      <p:sp>
        <p:nvSpPr>
          <p:cNvPr id="35" name="object 35"/>
          <p:cNvSpPr/>
          <p:nvPr/>
        </p:nvSpPr>
        <p:spPr>
          <a:xfrm>
            <a:off x="832424" y="5294234"/>
            <a:ext cx="356235" cy="1499235"/>
          </a:xfrm>
          <a:custGeom>
            <a:avLst/>
            <a:gdLst/>
            <a:ahLst/>
            <a:cxnLst/>
            <a:rect l="l" t="t" r="r" b="b"/>
            <a:pathLst>
              <a:path w="356234" h="1499234">
                <a:moveTo>
                  <a:pt x="356206" y="0"/>
                </a:moveTo>
                <a:lnTo>
                  <a:pt x="0" y="1498635"/>
                </a:lnTo>
              </a:path>
            </a:pathLst>
          </a:custGeom>
          <a:ln w="27293">
            <a:solidFill>
              <a:srgbClr val="333399"/>
            </a:solidFill>
          </a:ln>
        </p:spPr>
        <p:txBody>
          <a:bodyPr wrap="square" lIns="0" tIns="0" rIns="0" bIns="0" rtlCol="0"/>
          <a:lstStyle/>
          <a:p>
            <a:endParaRPr/>
          </a:p>
        </p:txBody>
      </p:sp>
      <p:sp>
        <p:nvSpPr>
          <p:cNvPr id="36" name="object 36"/>
          <p:cNvSpPr/>
          <p:nvPr/>
        </p:nvSpPr>
        <p:spPr>
          <a:xfrm>
            <a:off x="1933635" y="5299060"/>
            <a:ext cx="466090" cy="1498600"/>
          </a:xfrm>
          <a:custGeom>
            <a:avLst/>
            <a:gdLst/>
            <a:ahLst/>
            <a:cxnLst/>
            <a:rect l="l" t="t" r="r" b="b"/>
            <a:pathLst>
              <a:path w="466089" h="1498600">
                <a:moveTo>
                  <a:pt x="465808" y="0"/>
                </a:moveTo>
                <a:lnTo>
                  <a:pt x="0" y="1498571"/>
                </a:lnTo>
              </a:path>
            </a:pathLst>
          </a:custGeom>
          <a:ln w="27224">
            <a:solidFill>
              <a:srgbClr val="333399"/>
            </a:solidFill>
          </a:ln>
        </p:spPr>
        <p:txBody>
          <a:bodyPr wrap="square" lIns="0" tIns="0" rIns="0" bIns="0" rtlCol="0"/>
          <a:lstStyle/>
          <a:p>
            <a:endParaRPr/>
          </a:p>
        </p:txBody>
      </p:sp>
      <p:sp>
        <p:nvSpPr>
          <p:cNvPr id="37" name="object 37"/>
          <p:cNvSpPr txBox="1"/>
          <p:nvPr/>
        </p:nvSpPr>
        <p:spPr>
          <a:xfrm>
            <a:off x="1587526" y="6490217"/>
            <a:ext cx="132715" cy="239395"/>
          </a:xfrm>
          <a:prstGeom prst="rect">
            <a:avLst/>
          </a:prstGeom>
        </p:spPr>
        <p:txBody>
          <a:bodyPr vert="horz" wrap="square" lIns="0" tIns="13335" rIns="0" bIns="0" rtlCol="0">
            <a:spAutoFit/>
          </a:bodyPr>
          <a:lstStyle/>
          <a:p>
            <a:pPr marL="12700">
              <a:lnSpc>
                <a:spcPct val="100000"/>
              </a:lnSpc>
              <a:spcBef>
                <a:spcPts val="105"/>
              </a:spcBef>
            </a:pPr>
            <a:r>
              <a:rPr sz="1400" b="1" spc="60" dirty="0">
                <a:solidFill>
                  <a:srgbClr val="000099"/>
                </a:solidFill>
                <a:latin typeface="Arial"/>
                <a:cs typeface="Arial"/>
              </a:rPr>
              <a:t>3</a:t>
            </a:r>
            <a:endParaRPr sz="1400">
              <a:latin typeface="Arial"/>
              <a:cs typeface="Arial"/>
            </a:endParaRPr>
          </a:p>
        </p:txBody>
      </p:sp>
      <p:sp>
        <p:nvSpPr>
          <p:cNvPr id="38" name="object 38"/>
          <p:cNvSpPr txBox="1"/>
          <p:nvPr/>
        </p:nvSpPr>
        <p:spPr>
          <a:xfrm>
            <a:off x="3026408" y="6503933"/>
            <a:ext cx="132715" cy="239395"/>
          </a:xfrm>
          <a:prstGeom prst="rect">
            <a:avLst/>
          </a:prstGeom>
        </p:spPr>
        <p:txBody>
          <a:bodyPr vert="horz" wrap="square" lIns="0" tIns="13335" rIns="0" bIns="0" rtlCol="0">
            <a:spAutoFit/>
          </a:bodyPr>
          <a:lstStyle/>
          <a:p>
            <a:pPr marL="12700">
              <a:lnSpc>
                <a:spcPct val="100000"/>
              </a:lnSpc>
              <a:spcBef>
                <a:spcPts val="105"/>
              </a:spcBef>
            </a:pPr>
            <a:r>
              <a:rPr sz="1400" b="1" spc="60" dirty="0">
                <a:solidFill>
                  <a:srgbClr val="000099"/>
                </a:solidFill>
                <a:latin typeface="Arial"/>
                <a:cs typeface="Arial"/>
              </a:rPr>
              <a:t>4</a:t>
            </a:r>
            <a:endParaRPr sz="1400">
              <a:latin typeface="Arial"/>
              <a:cs typeface="Arial"/>
            </a:endParaRPr>
          </a:p>
        </p:txBody>
      </p:sp>
      <p:sp>
        <p:nvSpPr>
          <p:cNvPr id="39" name="object 39"/>
          <p:cNvSpPr txBox="1"/>
          <p:nvPr/>
        </p:nvSpPr>
        <p:spPr>
          <a:xfrm>
            <a:off x="6425300" y="6503933"/>
            <a:ext cx="132715" cy="239395"/>
          </a:xfrm>
          <a:prstGeom prst="rect">
            <a:avLst/>
          </a:prstGeom>
        </p:spPr>
        <p:txBody>
          <a:bodyPr vert="horz" wrap="square" lIns="0" tIns="13335" rIns="0" bIns="0" rtlCol="0">
            <a:spAutoFit/>
          </a:bodyPr>
          <a:lstStyle/>
          <a:p>
            <a:pPr marL="12700">
              <a:lnSpc>
                <a:spcPct val="100000"/>
              </a:lnSpc>
              <a:spcBef>
                <a:spcPts val="105"/>
              </a:spcBef>
            </a:pPr>
            <a:r>
              <a:rPr sz="1400" b="1" spc="60" dirty="0">
                <a:solidFill>
                  <a:srgbClr val="000099"/>
                </a:solidFill>
                <a:latin typeface="Arial"/>
                <a:cs typeface="Arial"/>
              </a:rPr>
              <a:t>6</a:t>
            </a:r>
            <a:endParaRPr sz="1400">
              <a:latin typeface="Arial"/>
              <a:cs typeface="Arial"/>
            </a:endParaRPr>
          </a:p>
        </p:txBody>
      </p:sp>
      <p:sp>
        <p:nvSpPr>
          <p:cNvPr id="40" name="object 40"/>
          <p:cNvSpPr txBox="1"/>
          <p:nvPr/>
        </p:nvSpPr>
        <p:spPr>
          <a:xfrm>
            <a:off x="482410" y="6470404"/>
            <a:ext cx="132715" cy="239395"/>
          </a:xfrm>
          <a:prstGeom prst="rect">
            <a:avLst/>
          </a:prstGeom>
        </p:spPr>
        <p:txBody>
          <a:bodyPr vert="horz" wrap="square" lIns="0" tIns="13335" rIns="0" bIns="0" rtlCol="0">
            <a:spAutoFit/>
          </a:bodyPr>
          <a:lstStyle/>
          <a:p>
            <a:pPr marL="12700">
              <a:lnSpc>
                <a:spcPct val="100000"/>
              </a:lnSpc>
              <a:spcBef>
                <a:spcPts val="105"/>
              </a:spcBef>
            </a:pPr>
            <a:r>
              <a:rPr sz="1400" b="1" spc="60" dirty="0">
                <a:solidFill>
                  <a:srgbClr val="000099"/>
                </a:solidFill>
                <a:latin typeface="Arial"/>
                <a:cs typeface="Arial"/>
              </a:rPr>
              <a:t>2</a:t>
            </a:r>
            <a:endParaRPr sz="1400">
              <a:latin typeface="Arial"/>
              <a:cs typeface="Arial"/>
            </a:endParaRPr>
          </a:p>
        </p:txBody>
      </p:sp>
      <p:sp>
        <p:nvSpPr>
          <p:cNvPr id="41" name="object 41"/>
          <p:cNvSpPr/>
          <p:nvPr/>
        </p:nvSpPr>
        <p:spPr>
          <a:xfrm>
            <a:off x="1919935" y="5299060"/>
            <a:ext cx="480059" cy="1371600"/>
          </a:xfrm>
          <a:custGeom>
            <a:avLst/>
            <a:gdLst/>
            <a:ahLst/>
            <a:cxnLst/>
            <a:rect l="l" t="t" r="r" b="b"/>
            <a:pathLst>
              <a:path w="480060" h="1371600">
                <a:moveTo>
                  <a:pt x="0" y="1371574"/>
                </a:moveTo>
                <a:lnTo>
                  <a:pt x="479508" y="0"/>
                </a:lnTo>
              </a:path>
            </a:pathLst>
          </a:custGeom>
          <a:ln w="27182">
            <a:solidFill>
              <a:srgbClr val="333399"/>
            </a:solidFill>
          </a:ln>
        </p:spPr>
        <p:txBody>
          <a:bodyPr wrap="square" lIns="0" tIns="0" rIns="0" bIns="0" rtlCol="0"/>
          <a:lstStyle/>
          <a:p>
            <a:endParaRPr/>
          </a:p>
        </p:txBody>
      </p:sp>
      <p:sp>
        <p:nvSpPr>
          <p:cNvPr id="42" name="object 42"/>
          <p:cNvSpPr/>
          <p:nvPr/>
        </p:nvSpPr>
        <p:spPr>
          <a:xfrm>
            <a:off x="3353254" y="5408535"/>
            <a:ext cx="480059" cy="1245235"/>
          </a:xfrm>
          <a:custGeom>
            <a:avLst/>
            <a:gdLst/>
            <a:ahLst/>
            <a:cxnLst/>
            <a:rect l="l" t="t" r="r" b="b"/>
            <a:pathLst>
              <a:path w="480060" h="1245234">
                <a:moveTo>
                  <a:pt x="0" y="1244636"/>
                </a:moveTo>
                <a:lnTo>
                  <a:pt x="479508" y="0"/>
                </a:lnTo>
              </a:path>
            </a:pathLst>
          </a:custGeom>
          <a:ln w="27141">
            <a:solidFill>
              <a:srgbClr val="333399"/>
            </a:solidFill>
          </a:ln>
        </p:spPr>
        <p:txBody>
          <a:bodyPr wrap="square" lIns="0" tIns="0" rIns="0" bIns="0" rtlCol="0"/>
          <a:lstStyle/>
          <a:p>
            <a:endParaRPr/>
          </a:p>
        </p:txBody>
      </p:sp>
      <p:sp>
        <p:nvSpPr>
          <p:cNvPr id="43" name="object 43"/>
          <p:cNvSpPr/>
          <p:nvPr/>
        </p:nvSpPr>
        <p:spPr>
          <a:xfrm>
            <a:off x="2786475" y="5353035"/>
            <a:ext cx="561975" cy="1308100"/>
          </a:xfrm>
          <a:custGeom>
            <a:avLst/>
            <a:gdLst/>
            <a:ahLst/>
            <a:cxnLst/>
            <a:rect l="l" t="t" r="r" b="b"/>
            <a:pathLst>
              <a:path w="561975" h="1308100">
                <a:moveTo>
                  <a:pt x="561709" y="1308073"/>
                </a:moveTo>
                <a:lnTo>
                  <a:pt x="0" y="0"/>
                </a:lnTo>
              </a:path>
            </a:pathLst>
          </a:custGeom>
          <a:ln w="27089">
            <a:solidFill>
              <a:srgbClr val="333399"/>
            </a:solidFill>
          </a:ln>
        </p:spPr>
        <p:txBody>
          <a:bodyPr wrap="square" lIns="0" tIns="0" rIns="0" bIns="0" rtlCol="0"/>
          <a:lstStyle/>
          <a:p>
            <a:endParaRPr/>
          </a:p>
        </p:txBody>
      </p:sp>
      <p:sp>
        <p:nvSpPr>
          <p:cNvPr id="44" name="object 44"/>
          <p:cNvSpPr/>
          <p:nvPr/>
        </p:nvSpPr>
        <p:spPr>
          <a:xfrm>
            <a:off x="6386213" y="5349860"/>
            <a:ext cx="356235" cy="1435100"/>
          </a:xfrm>
          <a:custGeom>
            <a:avLst/>
            <a:gdLst/>
            <a:ahLst/>
            <a:cxnLst/>
            <a:rect l="l" t="t" r="r" b="b"/>
            <a:pathLst>
              <a:path w="356234" h="1435100">
                <a:moveTo>
                  <a:pt x="0" y="0"/>
                </a:moveTo>
                <a:lnTo>
                  <a:pt x="356206" y="1435071"/>
                </a:lnTo>
              </a:path>
            </a:pathLst>
          </a:custGeom>
          <a:ln w="27284">
            <a:solidFill>
              <a:srgbClr val="333399"/>
            </a:solidFill>
          </a:ln>
        </p:spPr>
        <p:txBody>
          <a:bodyPr wrap="square" lIns="0" tIns="0" rIns="0" bIns="0" rtlCol="0"/>
          <a:lstStyle/>
          <a:p>
            <a:endParaRPr/>
          </a:p>
        </p:txBody>
      </p:sp>
      <p:sp>
        <p:nvSpPr>
          <p:cNvPr id="45" name="object 45"/>
          <p:cNvSpPr/>
          <p:nvPr/>
        </p:nvSpPr>
        <p:spPr>
          <a:xfrm>
            <a:off x="6728719" y="5362560"/>
            <a:ext cx="288290" cy="1422400"/>
          </a:xfrm>
          <a:custGeom>
            <a:avLst/>
            <a:gdLst/>
            <a:ahLst/>
            <a:cxnLst/>
            <a:rect l="l" t="t" r="r" b="b"/>
            <a:pathLst>
              <a:path w="288290" h="1422400">
                <a:moveTo>
                  <a:pt x="0" y="1422371"/>
                </a:moveTo>
                <a:lnTo>
                  <a:pt x="287705" y="0"/>
                </a:lnTo>
              </a:path>
            </a:pathLst>
          </a:custGeom>
          <a:ln w="27321">
            <a:solidFill>
              <a:srgbClr val="333399"/>
            </a:solidFill>
          </a:ln>
        </p:spPr>
        <p:txBody>
          <a:bodyPr wrap="square" lIns="0" tIns="0" rIns="0" bIns="0" rtlCol="0"/>
          <a:lstStyle/>
          <a:p>
            <a:endParaRPr/>
          </a:p>
        </p:txBody>
      </p:sp>
      <p:sp>
        <p:nvSpPr>
          <p:cNvPr id="46" name="object 46"/>
          <p:cNvSpPr/>
          <p:nvPr/>
        </p:nvSpPr>
        <p:spPr>
          <a:xfrm>
            <a:off x="6509515" y="5349860"/>
            <a:ext cx="219710" cy="1422400"/>
          </a:xfrm>
          <a:custGeom>
            <a:avLst/>
            <a:gdLst/>
            <a:ahLst/>
            <a:cxnLst/>
            <a:rect l="l" t="t" r="r" b="b"/>
            <a:pathLst>
              <a:path w="219709" h="1422400">
                <a:moveTo>
                  <a:pt x="219203" y="1422369"/>
                </a:moveTo>
                <a:lnTo>
                  <a:pt x="0" y="0"/>
                </a:lnTo>
              </a:path>
            </a:pathLst>
          </a:custGeom>
          <a:ln w="27354">
            <a:solidFill>
              <a:srgbClr val="333399"/>
            </a:solidFill>
          </a:ln>
        </p:spPr>
        <p:txBody>
          <a:bodyPr wrap="square" lIns="0" tIns="0" rIns="0" bIns="0" rtlCol="0"/>
          <a:lstStyle/>
          <a:p>
            <a:endParaRPr/>
          </a:p>
        </p:txBody>
      </p:sp>
      <p:sp>
        <p:nvSpPr>
          <p:cNvPr id="47" name="object 47"/>
          <p:cNvSpPr/>
          <p:nvPr/>
        </p:nvSpPr>
        <p:spPr>
          <a:xfrm>
            <a:off x="6728719" y="5362560"/>
            <a:ext cx="192405" cy="1371600"/>
          </a:xfrm>
          <a:custGeom>
            <a:avLst/>
            <a:gdLst/>
            <a:ahLst/>
            <a:cxnLst/>
            <a:rect l="l" t="t" r="r" b="b"/>
            <a:pathLst>
              <a:path w="192404" h="1371600">
                <a:moveTo>
                  <a:pt x="0" y="1371569"/>
                </a:moveTo>
                <a:lnTo>
                  <a:pt x="191803" y="0"/>
                </a:lnTo>
              </a:path>
            </a:pathLst>
          </a:custGeom>
          <a:ln w="27362">
            <a:solidFill>
              <a:srgbClr val="333399"/>
            </a:solidFill>
          </a:ln>
        </p:spPr>
        <p:txBody>
          <a:bodyPr wrap="square" lIns="0" tIns="0" rIns="0" bIns="0" rtlCol="0"/>
          <a:lstStyle/>
          <a:p>
            <a:endParaRPr/>
          </a:p>
        </p:txBody>
      </p:sp>
      <p:sp>
        <p:nvSpPr>
          <p:cNvPr id="48" name="object 48"/>
          <p:cNvSpPr/>
          <p:nvPr/>
        </p:nvSpPr>
        <p:spPr>
          <a:xfrm>
            <a:off x="6632817" y="5349860"/>
            <a:ext cx="96520" cy="1358900"/>
          </a:xfrm>
          <a:custGeom>
            <a:avLst/>
            <a:gdLst/>
            <a:ahLst/>
            <a:cxnLst/>
            <a:rect l="l" t="t" r="r" b="b"/>
            <a:pathLst>
              <a:path w="96520" h="1358900">
                <a:moveTo>
                  <a:pt x="95901" y="1358874"/>
                </a:moveTo>
                <a:lnTo>
                  <a:pt x="0" y="0"/>
                </a:lnTo>
              </a:path>
            </a:pathLst>
          </a:custGeom>
          <a:ln w="27390">
            <a:solidFill>
              <a:srgbClr val="333399"/>
            </a:solidFill>
          </a:ln>
        </p:spPr>
        <p:txBody>
          <a:bodyPr wrap="square" lIns="0" tIns="0" rIns="0" bIns="0" rtlCol="0"/>
          <a:lstStyle/>
          <a:p>
            <a:endParaRPr/>
          </a:p>
        </p:txBody>
      </p:sp>
      <p:sp>
        <p:nvSpPr>
          <p:cNvPr id="49" name="object 49"/>
          <p:cNvSpPr/>
          <p:nvPr/>
        </p:nvSpPr>
        <p:spPr>
          <a:xfrm>
            <a:off x="6715019" y="5349860"/>
            <a:ext cx="55244" cy="1358900"/>
          </a:xfrm>
          <a:custGeom>
            <a:avLst/>
            <a:gdLst/>
            <a:ahLst/>
            <a:cxnLst/>
            <a:rect l="l" t="t" r="r" b="b"/>
            <a:pathLst>
              <a:path w="55245" h="1358900">
                <a:moveTo>
                  <a:pt x="0" y="1358874"/>
                </a:moveTo>
                <a:lnTo>
                  <a:pt x="54800" y="0"/>
                </a:lnTo>
              </a:path>
            </a:pathLst>
          </a:custGeom>
          <a:ln w="27397">
            <a:solidFill>
              <a:srgbClr val="333399"/>
            </a:solidFill>
          </a:ln>
        </p:spPr>
        <p:txBody>
          <a:bodyPr wrap="square" lIns="0" tIns="0" rIns="0" bIns="0" rtlCol="0"/>
          <a:lstStyle/>
          <a:p>
            <a:endParaRPr/>
          </a:p>
        </p:txBody>
      </p:sp>
      <p:sp>
        <p:nvSpPr>
          <p:cNvPr id="50" name="object 50"/>
          <p:cNvSpPr/>
          <p:nvPr/>
        </p:nvSpPr>
        <p:spPr>
          <a:xfrm>
            <a:off x="6386213" y="5349860"/>
            <a:ext cx="356235" cy="1435100"/>
          </a:xfrm>
          <a:custGeom>
            <a:avLst/>
            <a:gdLst/>
            <a:ahLst/>
            <a:cxnLst/>
            <a:rect l="l" t="t" r="r" b="b"/>
            <a:pathLst>
              <a:path w="356234" h="1435100">
                <a:moveTo>
                  <a:pt x="0" y="0"/>
                </a:moveTo>
                <a:lnTo>
                  <a:pt x="356206" y="1435071"/>
                </a:lnTo>
              </a:path>
            </a:pathLst>
          </a:custGeom>
          <a:ln w="27284">
            <a:solidFill>
              <a:srgbClr val="333399"/>
            </a:solidFill>
          </a:ln>
        </p:spPr>
        <p:txBody>
          <a:bodyPr wrap="square" lIns="0" tIns="0" rIns="0" bIns="0" rtlCol="0"/>
          <a:lstStyle/>
          <a:p>
            <a:endParaRPr/>
          </a:p>
        </p:txBody>
      </p:sp>
      <p:sp>
        <p:nvSpPr>
          <p:cNvPr id="51" name="object 51"/>
          <p:cNvSpPr/>
          <p:nvPr/>
        </p:nvSpPr>
        <p:spPr>
          <a:xfrm>
            <a:off x="6728719" y="5362560"/>
            <a:ext cx="288290" cy="1422400"/>
          </a:xfrm>
          <a:custGeom>
            <a:avLst/>
            <a:gdLst/>
            <a:ahLst/>
            <a:cxnLst/>
            <a:rect l="l" t="t" r="r" b="b"/>
            <a:pathLst>
              <a:path w="288290" h="1422400">
                <a:moveTo>
                  <a:pt x="0" y="1422371"/>
                </a:moveTo>
                <a:lnTo>
                  <a:pt x="287705" y="0"/>
                </a:lnTo>
              </a:path>
            </a:pathLst>
          </a:custGeom>
          <a:ln w="27321">
            <a:solidFill>
              <a:srgbClr val="333399"/>
            </a:solidFill>
          </a:ln>
        </p:spPr>
        <p:txBody>
          <a:bodyPr wrap="square" lIns="0" tIns="0" rIns="0" bIns="0" rtlCol="0"/>
          <a:lstStyle/>
          <a:p>
            <a:endParaRPr/>
          </a:p>
        </p:txBody>
      </p:sp>
      <p:sp>
        <p:nvSpPr>
          <p:cNvPr id="52" name="object 52"/>
          <p:cNvSpPr/>
          <p:nvPr/>
        </p:nvSpPr>
        <p:spPr>
          <a:xfrm>
            <a:off x="6509515" y="5349860"/>
            <a:ext cx="219710" cy="1422400"/>
          </a:xfrm>
          <a:custGeom>
            <a:avLst/>
            <a:gdLst/>
            <a:ahLst/>
            <a:cxnLst/>
            <a:rect l="l" t="t" r="r" b="b"/>
            <a:pathLst>
              <a:path w="219709" h="1422400">
                <a:moveTo>
                  <a:pt x="219203" y="1422369"/>
                </a:moveTo>
                <a:lnTo>
                  <a:pt x="0" y="0"/>
                </a:lnTo>
              </a:path>
            </a:pathLst>
          </a:custGeom>
          <a:ln w="27354">
            <a:solidFill>
              <a:srgbClr val="333399"/>
            </a:solidFill>
          </a:ln>
        </p:spPr>
        <p:txBody>
          <a:bodyPr wrap="square" lIns="0" tIns="0" rIns="0" bIns="0" rtlCol="0"/>
          <a:lstStyle/>
          <a:p>
            <a:endParaRPr/>
          </a:p>
        </p:txBody>
      </p:sp>
      <p:sp>
        <p:nvSpPr>
          <p:cNvPr id="53" name="object 53"/>
          <p:cNvSpPr/>
          <p:nvPr/>
        </p:nvSpPr>
        <p:spPr>
          <a:xfrm>
            <a:off x="6728719" y="5362560"/>
            <a:ext cx="192405" cy="1371600"/>
          </a:xfrm>
          <a:custGeom>
            <a:avLst/>
            <a:gdLst/>
            <a:ahLst/>
            <a:cxnLst/>
            <a:rect l="l" t="t" r="r" b="b"/>
            <a:pathLst>
              <a:path w="192404" h="1371600">
                <a:moveTo>
                  <a:pt x="0" y="1371569"/>
                </a:moveTo>
                <a:lnTo>
                  <a:pt x="191803" y="0"/>
                </a:lnTo>
              </a:path>
            </a:pathLst>
          </a:custGeom>
          <a:ln w="27362">
            <a:solidFill>
              <a:srgbClr val="333399"/>
            </a:solidFill>
          </a:ln>
        </p:spPr>
        <p:txBody>
          <a:bodyPr wrap="square" lIns="0" tIns="0" rIns="0" bIns="0" rtlCol="0"/>
          <a:lstStyle/>
          <a:p>
            <a:endParaRPr/>
          </a:p>
        </p:txBody>
      </p:sp>
      <p:sp>
        <p:nvSpPr>
          <p:cNvPr id="54" name="object 54"/>
          <p:cNvSpPr/>
          <p:nvPr/>
        </p:nvSpPr>
        <p:spPr>
          <a:xfrm>
            <a:off x="6632817" y="5349860"/>
            <a:ext cx="96520" cy="1358900"/>
          </a:xfrm>
          <a:custGeom>
            <a:avLst/>
            <a:gdLst/>
            <a:ahLst/>
            <a:cxnLst/>
            <a:rect l="l" t="t" r="r" b="b"/>
            <a:pathLst>
              <a:path w="96520" h="1358900">
                <a:moveTo>
                  <a:pt x="95901" y="1358874"/>
                </a:moveTo>
                <a:lnTo>
                  <a:pt x="0" y="0"/>
                </a:lnTo>
              </a:path>
            </a:pathLst>
          </a:custGeom>
          <a:ln w="27390">
            <a:solidFill>
              <a:srgbClr val="333399"/>
            </a:solidFill>
          </a:ln>
        </p:spPr>
        <p:txBody>
          <a:bodyPr wrap="square" lIns="0" tIns="0" rIns="0" bIns="0" rtlCol="0"/>
          <a:lstStyle/>
          <a:p>
            <a:endParaRPr/>
          </a:p>
        </p:txBody>
      </p:sp>
      <p:sp>
        <p:nvSpPr>
          <p:cNvPr id="55" name="object 55"/>
          <p:cNvSpPr/>
          <p:nvPr/>
        </p:nvSpPr>
        <p:spPr>
          <a:xfrm>
            <a:off x="6715019" y="5349860"/>
            <a:ext cx="55244" cy="1358900"/>
          </a:xfrm>
          <a:custGeom>
            <a:avLst/>
            <a:gdLst/>
            <a:ahLst/>
            <a:cxnLst/>
            <a:rect l="l" t="t" r="r" b="b"/>
            <a:pathLst>
              <a:path w="55245" h="1358900">
                <a:moveTo>
                  <a:pt x="0" y="1358874"/>
                </a:moveTo>
                <a:lnTo>
                  <a:pt x="54800" y="0"/>
                </a:lnTo>
              </a:path>
            </a:pathLst>
          </a:custGeom>
          <a:ln w="27397">
            <a:solidFill>
              <a:srgbClr val="333399"/>
            </a:solidFill>
          </a:ln>
        </p:spPr>
        <p:txBody>
          <a:bodyPr wrap="square" lIns="0" tIns="0" rIns="0" bIns="0" rtlCol="0"/>
          <a:lstStyle/>
          <a:p>
            <a:endParaRPr/>
          </a:p>
        </p:txBody>
      </p:sp>
      <p:sp>
        <p:nvSpPr>
          <p:cNvPr id="56" name="object 56"/>
          <p:cNvSpPr/>
          <p:nvPr/>
        </p:nvSpPr>
        <p:spPr>
          <a:xfrm>
            <a:off x="4201025" y="5367005"/>
            <a:ext cx="846455" cy="1342390"/>
          </a:xfrm>
          <a:custGeom>
            <a:avLst/>
            <a:gdLst/>
            <a:ahLst/>
            <a:cxnLst/>
            <a:rect l="l" t="t" r="r" b="b"/>
            <a:pathLst>
              <a:path w="846454" h="1342390">
                <a:moveTo>
                  <a:pt x="845852" y="1341970"/>
                </a:moveTo>
                <a:lnTo>
                  <a:pt x="0" y="0"/>
                </a:lnTo>
              </a:path>
            </a:pathLst>
          </a:custGeom>
          <a:ln w="26831">
            <a:solidFill>
              <a:srgbClr val="000080"/>
            </a:solidFill>
          </a:ln>
        </p:spPr>
        <p:txBody>
          <a:bodyPr wrap="square" lIns="0" tIns="0" rIns="0" bIns="0" rtlCol="0"/>
          <a:lstStyle/>
          <a:p>
            <a:endParaRPr/>
          </a:p>
        </p:txBody>
      </p:sp>
      <p:sp>
        <p:nvSpPr>
          <p:cNvPr id="57" name="object 57"/>
          <p:cNvSpPr/>
          <p:nvPr/>
        </p:nvSpPr>
        <p:spPr>
          <a:xfrm>
            <a:off x="5048111" y="5403328"/>
            <a:ext cx="1114425" cy="1306195"/>
          </a:xfrm>
          <a:custGeom>
            <a:avLst/>
            <a:gdLst/>
            <a:ahLst/>
            <a:cxnLst/>
            <a:rect l="l" t="t" r="r" b="b"/>
            <a:pathLst>
              <a:path w="1114425" h="1306195">
                <a:moveTo>
                  <a:pt x="0" y="1305864"/>
                </a:moveTo>
                <a:lnTo>
                  <a:pt x="1114240" y="0"/>
                </a:lnTo>
              </a:path>
            </a:pathLst>
          </a:custGeom>
          <a:ln w="26557">
            <a:solidFill>
              <a:srgbClr val="000080"/>
            </a:solidFill>
          </a:ln>
        </p:spPr>
        <p:txBody>
          <a:bodyPr wrap="square" lIns="0" tIns="0" rIns="0" bIns="0" rtlCol="0"/>
          <a:lstStyle/>
          <a:p>
            <a:endParaRPr/>
          </a:p>
        </p:txBody>
      </p:sp>
      <p:sp>
        <p:nvSpPr>
          <p:cNvPr id="58" name="object 58"/>
          <p:cNvSpPr/>
          <p:nvPr/>
        </p:nvSpPr>
        <p:spPr>
          <a:xfrm>
            <a:off x="4500786" y="5410694"/>
            <a:ext cx="1647825" cy="177165"/>
          </a:xfrm>
          <a:custGeom>
            <a:avLst/>
            <a:gdLst/>
            <a:ahLst/>
            <a:cxnLst/>
            <a:rect l="l" t="t" r="r" b="b"/>
            <a:pathLst>
              <a:path w="1647825" h="177164">
                <a:moveTo>
                  <a:pt x="1647316" y="0"/>
                </a:moveTo>
                <a:lnTo>
                  <a:pt x="0" y="176722"/>
                </a:lnTo>
              </a:path>
            </a:pathLst>
          </a:custGeom>
          <a:ln w="25422">
            <a:solidFill>
              <a:srgbClr val="000080"/>
            </a:solidFill>
          </a:ln>
        </p:spPr>
        <p:txBody>
          <a:bodyPr wrap="square" lIns="0" tIns="0" rIns="0" bIns="0" rtlCol="0"/>
          <a:lstStyle/>
          <a:p>
            <a:endParaRPr/>
          </a:p>
        </p:txBody>
      </p:sp>
      <p:sp>
        <p:nvSpPr>
          <p:cNvPr id="59" name="object 59"/>
          <p:cNvSpPr/>
          <p:nvPr/>
        </p:nvSpPr>
        <p:spPr>
          <a:xfrm>
            <a:off x="4483524" y="5613908"/>
            <a:ext cx="1527810" cy="8890"/>
          </a:xfrm>
          <a:custGeom>
            <a:avLst/>
            <a:gdLst/>
            <a:ahLst/>
            <a:cxnLst/>
            <a:rect l="l" t="t" r="r" b="b"/>
            <a:pathLst>
              <a:path w="1527810" h="8889">
                <a:moveTo>
                  <a:pt x="0" y="0"/>
                </a:moveTo>
                <a:lnTo>
                  <a:pt x="1527576" y="8407"/>
                </a:lnTo>
              </a:path>
            </a:pathLst>
          </a:custGeom>
          <a:ln w="25400">
            <a:solidFill>
              <a:srgbClr val="000080"/>
            </a:solidFill>
          </a:ln>
        </p:spPr>
        <p:txBody>
          <a:bodyPr wrap="square" lIns="0" tIns="0" rIns="0" bIns="0" rtlCol="0"/>
          <a:lstStyle/>
          <a:p>
            <a:endParaRPr/>
          </a:p>
        </p:txBody>
      </p:sp>
      <p:sp>
        <p:nvSpPr>
          <p:cNvPr id="60" name="object 60"/>
          <p:cNvSpPr/>
          <p:nvPr/>
        </p:nvSpPr>
        <p:spPr>
          <a:xfrm>
            <a:off x="4885626" y="5561698"/>
            <a:ext cx="1120775" cy="40005"/>
          </a:xfrm>
          <a:custGeom>
            <a:avLst/>
            <a:gdLst/>
            <a:ahLst/>
            <a:cxnLst/>
            <a:rect l="l" t="t" r="r" b="b"/>
            <a:pathLst>
              <a:path w="1120775" h="40004">
                <a:moveTo>
                  <a:pt x="1120679" y="39852"/>
                </a:moveTo>
                <a:lnTo>
                  <a:pt x="0" y="0"/>
                </a:lnTo>
              </a:path>
            </a:pathLst>
          </a:custGeom>
          <a:ln w="25402">
            <a:solidFill>
              <a:srgbClr val="000080"/>
            </a:solidFill>
          </a:ln>
        </p:spPr>
        <p:txBody>
          <a:bodyPr wrap="square" lIns="0" tIns="0" rIns="0" bIns="0" rtlCol="0"/>
          <a:lstStyle/>
          <a:p>
            <a:endParaRPr/>
          </a:p>
        </p:txBody>
      </p:sp>
      <p:sp>
        <p:nvSpPr>
          <p:cNvPr id="61" name="object 61"/>
          <p:cNvSpPr/>
          <p:nvPr/>
        </p:nvSpPr>
        <p:spPr>
          <a:xfrm>
            <a:off x="4201025" y="5367005"/>
            <a:ext cx="846455" cy="1342390"/>
          </a:xfrm>
          <a:custGeom>
            <a:avLst/>
            <a:gdLst/>
            <a:ahLst/>
            <a:cxnLst/>
            <a:rect l="l" t="t" r="r" b="b"/>
            <a:pathLst>
              <a:path w="846454" h="1342390">
                <a:moveTo>
                  <a:pt x="845852" y="1341970"/>
                </a:moveTo>
                <a:lnTo>
                  <a:pt x="0" y="0"/>
                </a:lnTo>
              </a:path>
            </a:pathLst>
          </a:custGeom>
          <a:ln w="26831">
            <a:solidFill>
              <a:srgbClr val="000080"/>
            </a:solidFill>
          </a:ln>
        </p:spPr>
        <p:txBody>
          <a:bodyPr wrap="square" lIns="0" tIns="0" rIns="0" bIns="0" rtlCol="0"/>
          <a:lstStyle/>
          <a:p>
            <a:endParaRPr/>
          </a:p>
        </p:txBody>
      </p:sp>
      <p:sp>
        <p:nvSpPr>
          <p:cNvPr id="62" name="object 62"/>
          <p:cNvSpPr/>
          <p:nvPr/>
        </p:nvSpPr>
        <p:spPr>
          <a:xfrm>
            <a:off x="5048111" y="5403328"/>
            <a:ext cx="1114425" cy="1306195"/>
          </a:xfrm>
          <a:custGeom>
            <a:avLst/>
            <a:gdLst/>
            <a:ahLst/>
            <a:cxnLst/>
            <a:rect l="l" t="t" r="r" b="b"/>
            <a:pathLst>
              <a:path w="1114425" h="1306195">
                <a:moveTo>
                  <a:pt x="0" y="1305864"/>
                </a:moveTo>
                <a:lnTo>
                  <a:pt x="1114240" y="0"/>
                </a:lnTo>
              </a:path>
            </a:pathLst>
          </a:custGeom>
          <a:ln w="26557">
            <a:solidFill>
              <a:srgbClr val="000080"/>
            </a:solidFill>
          </a:ln>
        </p:spPr>
        <p:txBody>
          <a:bodyPr wrap="square" lIns="0" tIns="0" rIns="0" bIns="0" rtlCol="0"/>
          <a:lstStyle/>
          <a:p>
            <a:endParaRPr/>
          </a:p>
        </p:txBody>
      </p:sp>
      <p:sp>
        <p:nvSpPr>
          <p:cNvPr id="63" name="object 63"/>
          <p:cNvSpPr/>
          <p:nvPr/>
        </p:nvSpPr>
        <p:spPr>
          <a:xfrm>
            <a:off x="4500786" y="5410694"/>
            <a:ext cx="1647825" cy="177165"/>
          </a:xfrm>
          <a:custGeom>
            <a:avLst/>
            <a:gdLst/>
            <a:ahLst/>
            <a:cxnLst/>
            <a:rect l="l" t="t" r="r" b="b"/>
            <a:pathLst>
              <a:path w="1647825" h="177164">
                <a:moveTo>
                  <a:pt x="1647316" y="0"/>
                </a:moveTo>
                <a:lnTo>
                  <a:pt x="0" y="176722"/>
                </a:lnTo>
              </a:path>
            </a:pathLst>
          </a:custGeom>
          <a:ln w="25422">
            <a:solidFill>
              <a:srgbClr val="000080"/>
            </a:solidFill>
          </a:ln>
        </p:spPr>
        <p:txBody>
          <a:bodyPr wrap="square" lIns="0" tIns="0" rIns="0" bIns="0" rtlCol="0"/>
          <a:lstStyle/>
          <a:p>
            <a:endParaRPr/>
          </a:p>
        </p:txBody>
      </p:sp>
      <p:sp>
        <p:nvSpPr>
          <p:cNvPr id="64" name="object 64"/>
          <p:cNvSpPr/>
          <p:nvPr/>
        </p:nvSpPr>
        <p:spPr>
          <a:xfrm>
            <a:off x="4483524" y="5613908"/>
            <a:ext cx="1527810" cy="8890"/>
          </a:xfrm>
          <a:custGeom>
            <a:avLst/>
            <a:gdLst/>
            <a:ahLst/>
            <a:cxnLst/>
            <a:rect l="l" t="t" r="r" b="b"/>
            <a:pathLst>
              <a:path w="1527810" h="8889">
                <a:moveTo>
                  <a:pt x="0" y="0"/>
                </a:moveTo>
                <a:lnTo>
                  <a:pt x="1527576" y="8407"/>
                </a:lnTo>
              </a:path>
            </a:pathLst>
          </a:custGeom>
          <a:ln w="25400">
            <a:solidFill>
              <a:srgbClr val="000080"/>
            </a:solidFill>
          </a:ln>
        </p:spPr>
        <p:txBody>
          <a:bodyPr wrap="square" lIns="0" tIns="0" rIns="0" bIns="0" rtlCol="0"/>
          <a:lstStyle/>
          <a:p>
            <a:endParaRPr/>
          </a:p>
        </p:txBody>
      </p:sp>
      <p:sp>
        <p:nvSpPr>
          <p:cNvPr id="65" name="object 65"/>
          <p:cNvSpPr/>
          <p:nvPr/>
        </p:nvSpPr>
        <p:spPr>
          <a:xfrm>
            <a:off x="4885626" y="5561698"/>
            <a:ext cx="1120775" cy="40005"/>
          </a:xfrm>
          <a:custGeom>
            <a:avLst/>
            <a:gdLst/>
            <a:ahLst/>
            <a:cxnLst/>
            <a:rect l="l" t="t" r="r" b="b"/>
            <a:pathLst>
              <a:path w="1120775" h="40004">
                <a:moveTo>
                  <a:pt x="1120679" y="39852"/>
                </a:moveTo>
                <a:lnTo>
                  <a:pt x="0" y="0"/>
                </a:lnTo>
              </a:path>
            </a:pathLst>
          </a:custGeom>
          <a:ln w="25402">
            <a:solidFill>
              <a:srgbClr val="000080"/>
            </a:solidFill>
          </a:ln>
        </p:spPr>
        <p:txBody>
          <a:bodyPr wrap="square" lIns="0" tIns="0" rIns="0" bIns="0" rtlCol="0"/>
          <a:lstStyle/>
          <a:p>
            <a:endParaRPr/>
          </a:p>
        </p:txBody>
      </p:sp>
      <p:sp>
        <p:nvSpPr>
          <p:cNvPr id="66" name="object 66"/>
          <p:cNvSpPr/>
          <p:nvPr/>
        </p:nvSpPr>
        <p:spPr>
          <a:xfrm>
            <a:off x="4500786" y="5410694"/>
            <a:ext cx="1647825" cy="177165"/>
          </a:xfrm>
          <a:custGeom>
            <a:avLst/>
            <a:gdLst/>
            <a:ahLst/>
            <a:cxnLst/>
            <a:rect l="l" t="t" r="r" b="b"/>
            <a:pathLst>
              <a:path w="1647825" h="177164">
                <a:moveTo>
                  <a:pt x="1647316" y="0"/>
                </a:moveTo>
                <a:lnTo>
                  <a:pt x="0" y="176722"/>
                </a:lnTo>
              </a:path>
            </a:pathLst>
          </a:custGeom>
          <a:ln w="25422">
            <a:solidFill>
              <a:srgbClr val="000080"/>
            </a:solidFill>
          </a:ln>
        </p:spPr>
        <p:txBody>
          <a:bodyPr wrap="square" lIns="0" tIns="0" rIns="0" bIns="0" rtlCol="0"/>
          <a:lstStyle/>
          <a:p>
            <a:endParaRPr/>
          </a:p>
        </p:txBody>
      </p:sp>
      <p:sp>
        <p:nvSpPr>
          <p:cNvPr id="67" name="object 67"/>
          <p:cNvSpPr/>
          <p:nvPr/>
        </p:nvSpPr>
        <p:spPr>
          <a:xfrm>
            <a:off x="4483524" y="5613908"/>
            <a:ext cx="1527810" cy="8890"/>
          </a:xfrm>
          <a:custGeom>
            <a:avLst/>
            <a:gdLst/>
            <a:ahLst/>
            <a:cxnLst/>
            <a:rect l="l" t="t" r="r" b="b"/>
            <a:pathLst>
              <a:path w="1527810" h="8889">
                <a:moveTo>
                  <a:pt x="0" y="0"/>
                </a:moveTo>
                <a:lnTo>
                  <a:pt x="1527576" y="8407"/>
                </a:lnTo>
              </a:path>
            </a:pathLst>
          </a:custGeom>
          <a:ln w="25400">
            <a:solidFill>
              <a:srgbClr val="000080"/>
            </a:solidFill>
          </a:ln>
        </p:spPr>
        <p:txBody>
          <a:bodyPr wrap="square" lIns="0" tIns="0" rIns="0" bIns="0" rtlCol="0"/>
          <a:lstStyle/>
          <a:p>
            <a:endParaRPr/>
          </a:p>
        </p:txBody>
      </p:sp>
      <p:sp>
        <p:nvSpPr>
          <p:cNvPr id="68" name="object 68"/>
          <p:cNvSpPr/>
          <p:nvPr/>
        </p:nvSpPr>
        <p:spPr>
          <a:xfrm>
            <a:off x="4885626" y="5561698"/>
            <a:ext cx="1120775" cy="40005"/>
          </a:xfrm>
          <a:custGeom>
            <a:avLst/>
            <a:gdLst/>
            <a:ahLst/>
            <a:cxnLst/>
            <a:rect l="l" t="t" r="r" b="b"/>
            <a:pathLst>
              <a:path w="1120775" h="40004">
                <a:moveTo>
                  <a:pt x="1120679" y="39852"/>
                </a:moveTo>
                <a:lnTo>
                  <a:pt x="0" y="0"/>
                </a:lnTo>
              </a:path>
            </a:pathLst>
          </a:custGeom>
          <a:ln w="25402">
            <a:solidFill>
              <a:srgbClr val="000080"/>
            </a:solidFill>
          </a:ln>
        </p:spPr>
        <p:txBody>
          <a:bodyPr wrap="square" lIns="0" tIns="0" rIns="0" bIns="0" rtlCol="0"/>
          <a:lstStyle/>
          <a:p>
            <a:endParaRPr/>
          </a:p>
        </p:txBody>
      </p:sp>
      <p:sp>
        <p:nvSpPr>
          <p:cNvPr id="69" name="object 69"/>
          <p:cNvSpPr txBox="1"/>
          <p:nvPr/>
        </p:nvSpPr>
        <p:spPr>
          <a:xfrm>
            <a:off x="4711811" y="6503933"/>
            <a:ext cx="132715" cy="239395"/>
          </a:xfrm>
          <a:prstGeom prst="rect">
            <a:avLst/>
          </a:prstGeom>
        </p:spPr>
        <p:txBody>
          <a:bodyPr vert="horz" wrap="square" lIns="0" tIns="13335" rIns="0" bIns="0" rtlCol="0">
            <a:spAutoFit/>
          </a:bodyPr>
          <a:lstStyle/>
          <a:p>
            <a:pPr marL="12700">
              <a:lnSpc>
                <a:spcPct val="100000"/>
              </a:lnSpc>
              <a:spcBef>
                <a:spcPts val="105"/>
              </a:spcBef>
            </a:pPr>
            <a:r>
              <a:rPr sz="1400" b="1" spc="60" dirty="0">
                <a:solidFill>
                  <a:srgbClr val="000099"/>
                </a:solidFill>
                <a:latin typeface="Arial"/>
                <a:cs typeface="Arial"/>
              </a:rPr>
              <a:t>5</a:t>
            </a:r>
            <a:endParaRPr sz="1400">
              <a:latin typeface="Arial"/>
              <a:cs typeface="Arial"/>
            </a:endParaRPr>
          </a:p>
        </p:txBody>
      </p:sp>
      <p:sp>
        <p:nvSpPr>
          <p:cNvPr id="70" name="object 70"/>
          <p:cNvSpPr txBox="1"/>
          <p:nvPr/>
        </p:nvSpPr>
        <p:spPr>
          <a:xfrm>
            <a:off x="7272908" y="5764783"/>
            <a:ext cx="1289050" cy="391160"/>
          </a:xfrm>
          <a:prstGeom prst="rect">
            <a:avLst/>
          </a:prstGeom>
        </p:spPr>
        <p:txBody>
          <a:bodyPr vert="horz" wrap="square" lIns="0" tIns="12700" rIns="0" bIns="0" rtlCol="0">
            <a:spAutoFit/>
          </a:bodyPr>
          <a:lstStyle/>
          <a:p>
            <a:pPr marL="12700" marR="5080">
              <a:lnSpc>
                <a:spcPct val="100000"/>
              </a:lnSpc>
              <a:spcBef>
                <a:spcPts val="100"/>
              </a:spcBef>
            </a:pPr>
            <a:r>
              <a:rPr sz="1200" b="1" dirty="0">
                <a:solidFill>
                  <a:srgbClr val="C0504D"/>
                </a:solidFill>
                <a:latin typeface="Arial"/>
                <a:cs typeface="Arial"/>
              </a:rPr>
              <a:t>…up to 12</a:t>
            </a:r>
            <a:r>
              <a:rPr sz="1200" b="1" spc="-105" dirty="0">
                <a:solidFill>
                  <a:srgbClr val="C0504D"/>
                </a:solidFill>
                <a:latin typeface="Arial"/>
                <a:cs typeface="Arial"/>
              </a:rPr>
              <a:t> </a:t>
            </a:r>
            <a:r>
              <a:rPr sz="1200" b="1" dirty="0">
                <a:solidFill>
                  <a:srgbClr val="C0504D"/>
                </a:solidFill>
                <a:latin typeface="Arial"/>
                <a:cs typeface="Arial"/>
              </a:rPr>
              <a:t>panels  </a:t>
            </a:r>
            <a:r>
              <a:rPr sz="1200" b="1" spc="-5" dirty="0">
                <a:solidFill>
                  <a:srgbClr val="C0504D"/>
                </a:solidFill>
                <a:latin typeface="Arial"/>
                <a:cs typeface="Arial"/>
              </a:rPr>
              <a:t>for most</a:t>
            </a:r>
            <a:r>
              <a:rPr sz="1200" b="1" spc="-45" dirty="0">
                <a:solidFill>
                  <a:srgbClr val="C0504D"/>
                </a:solidFill>
                <a:latin typeface="Arial"/>
                <a:cs typeface="Arial"/>
              </a:rPr>
              <a:t> </a:t>
            </a:r>
            <a:r>
              <a:rPr sz="1200" b="1" dirty="0">
                <a:solidFill>
                  <a:srgbClr val="C0504D"/>
                </a:solidFill>
                <a:latin typeface="Arial"/>
                <a:cs typeface="Arial"/>
              </a:rPr>
              <a:t>designs</a:t>
            </a:r>
            <a:endParaRPr sz="12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8739" y="20827"/>
            <a:ext cx="2863850" cy="258404"/>
          </a:xfrm>
          <a:prstGeom prst="rect">
            <a:avLst/>
          </a:prstGeom>
        </p:spPr>
        <p:txBody>
          <a:bodyPr vert="horz" wrap="square" lIns="0" tIns="12065" rIns="0" bIns="0" rtlCol="0">
            <a:spAutoFit/>
          </a:bodyPr>
          <a:lstStyle/>
          <a:p>
            <a:pPr marL="12700">
              <a:lnSpc>
                <a:spcPct val="100000"/>
              </a:lnSpc>
              <a:spcBef>
                <a:spcPts val="95"/>
              </a:spcBef>
            </a:pPr>
            <a:r>
              <a:rPr lang="en-US" sz="1600" b="1" spc="-5" dirty="0">
                <a:solidFill>
                  <a:srgbClr val="FFFFFF"/>
                </a:solidFill>
                <a:latin typeface="Calibri"/>
                <a:cs typeface="Calibri"/>
              </a:rPr>
              <a:t>Business Acceptance Solutions</a:t>
            </a:r>
            <a:endParaRPr sz="1600" dirty="0">
              <a:latin typeface="Calibri"/>
              <a:cs typeface="Calibri"/>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1974850" marR="5080" indent="3269615">
              <a:lnSpc>
                <a:spcPct val="100000"/>
              </a:lnSpc>
              <a:spcBef>
                <a:spcPts val="105"/>
              </a:spcBef>
            </a:pPr>
            <a:r>
              <a:rPr dirty="0"/>
              <a:t>Fold </a:t>
            </a:r>
            <a:r>
              <a:rPr spc="-5" dirty="0"/>
              <a:t>Styles</a:t>
            </a:r>
            <a:r>
              <a:rPr spc="-100" dirty="0"/>
              <a:t> </a:t>
            </a:r>
            <a:r>
              <a:rPr dirty="0"/>
              <a:t>for  Automation </a:t>
            </a:r>
            <a:r>
              <a:rPr spc="-5" dirty="0"/>
              <a:t>Folded</a:t>
            </a:r>
            <a:r>
              <a:rPr spc="-80" dirty="0"/>
              <a:t> </a:t>
            </a:r>
            <a:r>
              <a:rPr spc="-5" dirty="0"/>
              <a:t>Self-Mailers</a:t>
            </a:r>
          </a:p>
        </p:txBody>
      </p:sp>
      <p:sp>
        <p:nvSpPr>
          <p:cNvPr id="4" name="object 4"/>
          <p:cNvSpPr txBox="1"/>
          <p:nvPr/>
        </p:nvSpPr>
        <p:spPr>
          <a:xfrm>
            <a:off x="231140" y="1575307"/>
            <a:ext cx="6482080" cy="907415"/>
          </a:xfrm>
          <a:prstGeom prst="rect">
            <a:avLst/>
          </a:prstGeom>
        </p:spPr>
        <p:txBody>
          <a:bodyPr vert="horz" wrap="square" lIns="0" tIns="13335" rIns="0" bIns="0" rtlCol="0">
            <a:spAutoFit/>
          </a:bodyPr>
          <a:lstStyle/>
          <a:p>
            <a:pPr marL="177165" indent="-164465">
              <a:lnSpc>
                <a:spcPct val="100000"/>
              </a:lnSpc>
              <a:spcBef>
                <a:spcPts val="105"/>
              </a:spcBef>
              <a:buClr>
                <a:srgbClr val="EDEBE0"/>
              </a:buClr>
              <a:buSzPct val="75000"/>
              <a:buFont typeface="Wingdings"/>
              <a:buChar char=""/>
              <a:tabLst>
                <a:tab pos="177800" algn="l"/>
              </a:tabLst>
            </a:pPr>
            <a:r>
              <a:rPr sz="2000" dirty="0">
                <a:latin typeface="Arial"/>
                <a:cs typeface="Arial"/>
              </a:rPr>
              <a:t>Fold </a:t>
            </a:r>
            <a:r>
              <a:rPr sz="2000" spc="-5" dirty="0">
                <a:latin typeface="Arial"/>
                <a:cs typeface="Arial"/>
              </a:rPr>
              <a:t>style </a:t>
            </a:r>
            <a:r>
              <a:rPr sz="2000" dirty="0">
                <a:latin typeface="Arial"/>
                <a:cs typeface="Arial"/>
              </a:rPr>
              <a:t>/ orientation: address side</a:t>
            </a:r>
            <a:r>
              <a:rPr sz="2000" spc="-110" dirty="0">
                <a:latin typeface="Arial"/>
                <a:cs typeface="Arial"/>
              </a:rPr>
              <a:t> </a:t>
            </a:r>
            <a:r>
              <a:rPr sz="2000" spc="-5" dirty="0">
                <a:latin typeface="Arial"/>
                <a:cs typeface="Arial"/>
              </a:rPr>
              <a:t>view</a:t>
            </a:r>
            <a:endParaRPr sz="2000" dirty="0">
              <a:latin typeface="Arial"/>
              <a:cs typeface="Arial"/>
            </a:endParaRPr>
          </a:p>
          <a:p>
            <a:pPr>
              <a:lnSpc>
                <a:spcPct val="100000"/>
              </a:lnSpc>
              <a:spcBef>
                <a:spcPts val="5"/>
              </a:spcBef>
              <a:buClr>
                <a:srgbClr val="EDEBE0"/>
              </a:buClr>
              <a:buFont typeface="Wingdings"/>
              <a:buChar char=""/>
            </a:pPr>
            <a:endParaRPr sz="1850" dirty="0">
              <a:latin typeface="Times New Roman"/>
              <a:cs typeface="Times New Roman"/>
            </a:endParaRPr>
          </a:p>
          <a:p>
            <a:pPr marL="177165" indent="-164465">
              <a:lnSpc>
                <a:spcPct val="100000"/>
              </a:lnSpc>
              <a:buClr>
                <a:srgbClr val="EDEBE0"/>
              </a:buClr>
              <a:buSzPct val="75000"/>
              <a:buFont typeface="Wingdings"/>
              <a:buChar char=""/>
              <a:tabLst>
                <a:tab pos="177800" algn="l"/>
              </a:tabLst>
            </a:pPr>
            <a:r>
              <a:rPr sz="2000" dirty="0">
                <a:latin typeface="Arial"/>
                <a:cs typeface="Arial"/>
              </a:rPr>
              <a:t>Horizontal: final </a:t>
            </a:r>
            <a:r>
              <a:rPr sz="2000" spc="-5" dirty="0">
                <a:latin typeface="Arial"/>
                <a:cs typeface="Arial"/>
              </a:rPr>
              <a:t>fold </a:t>
            </a:r>
            <a:r>
              <a:rPr sz="2000" dirty="0">
                <a:latin typeface="Arial"/>
                <a:cs typeface="Arial"/>
              </a:rPr>
              <a:t>at bottom edge to non-address</a:t>
            </a:r>
            <a:r>
              <a:rPr sz="2000" spc="-155" dirty="0">
                <a:latin typeface="Arial"/>
                <a:cs typeface="Arial"/>
              </a:rPr>
              <a:t> </a:t>
            </a:r>
            <a:r>
              <a:rPr sz="2000" dirty="0">
                <a:latin typeface="Arial"/>
                <a:cs typeface="Arial"/>
              </a:rPr>
              <a:t>side</a:t>
            </a:r>
          </a:p>
        </p:txBody>
      </p:sp>
      <p:sp>
        <p:nvSpPr>
          <p:cNvPr id="5" name="object 5"/>
          <p:cNvSpPr txBox="1"/>
          <p:nvPr/>
        </p:nvSpPr>
        <p:spPr>
          <a:xfrm>
            <a:off x="231140" y="4262290"/>
            <a:ext cx="5948045" cy="878840"/>
          </a:xfrm>
          <a:prstGeom prst="rect">
            <a:avLst/>
          </a:prstGeom>
        </p:spPr>
        <p:txBody>
          <a:bodyPr vert="horz" wrap="square" lIns="0" tIns="133985" rIns="0" bIns="0" rtlCol="0">
            <a:spAutoFit/>
          </a:bodyPr>
          <a:lstStyle/>
          <a:p>
            <a:pPr marL="177165" indent="-164465">
              <a:lnSpc>
                <a:spcPct val="100000"/>
              </a:lnSpc>
              <a:spcBef>
                <a:spcPts val="1055"/>
              </a:spcBef>
              <a:buClr>
                <a:srgbClr val="EDEBE0"/>
              </a:buClr>
              <a:buSzPct val="75000"/>
              <a:buFont typeface="Wingdings"/>
              <a:buChar char=""/>
              <a:tabLst>
                <a:tab pos="177800" algn="l"/>
              </a:tabLst>
            </a:pPr>
            <a:r>
              <a:rPr sz="2000" spc="-15" dirty="0">
                <a:latin typeface="Arial"/>
                <a:cs typeface="Arial"/>
              </a:rPr>
              <a:t>Vertical: </a:t>
            </a:r>
            <a:r>
              <a:rPr sz="2000" dirty="0">
                <a:latin typeface="Arial"/>
                <a:cs typeface="Arial"/>
              </a:rPr>
              <a:t>final fold on lead edge to non-address</a:t>
            </a:r>
            <a:r>
              <a:rPr sz="2000" spc="-130" dirty="0">
                <a:latin typeface="Arial"/>
                <a:cs typeface="Arial"/>
              </a:rPr>
              <a:t> </a:t>
            </a:r>
            <a:r>
              <a:rPr sz="2000" dirty="0">
                <a:latin typeface="Arial"/>
                <a:cs typeface="Arial"/>
              </a:rPr>
              <a:t>side</a:t>
            </a:r>
          </a:p>
          <a:p>
            <a:pPr marL="576580" lvl="1" indent="-163195">
              <a:lnSpc>
                <a:spcPct val="100000"/>
              </a:lnSpc>
              <a:spcBef>
                <a:spcPts val="960"/>
              </a:spcBef>
              <a:buClr>
                <a:srgbClr val="EDEBE0"/>
              </a:buClr>
              <a:buSzPct val="65000"/>
              <a:buFont typeface="Wingdings"/>
              <a:buChar char=""/>
              <a:tabLst>
                <a:tab pos="576580" algn="l"/>
              </a:tabLst>
            </a:pPr>
            <a:r>
              <a:rPr sz="2000" dirty="0">
                <a:latin typeface="Arial"/>
                <a:cs typeface="Arial"/>
              </a:rPr>
              <a:t>Oblong is a common name for this fold</a:t>
            </a:r>
            <a:r>
              <a:rPr sz="2000" spc="-125" dirty="0">
                <a:latin typeface="Arial"/>
                <a:cs typeface="Arial"/>
              </a:rPr>
              <a:t> </a:t>
            </a:r>
            <a:r>
              <a:rPr sz="2000" dirty="0">
                <a:latin typeface="Arial"/>
                <a:cs typeface="Arial"/>
              </a:rPr>
              <a:t>style</a:t>
            </a:r>
          </a:p>
        </p:txBody>
      </p:sp>
      <p:sp>
        <p:nvSpPr>
          <p:cNvPr id="6" name="object 6"/>
          <p:cNvSpPr/>
          <p:nvPr/>
        </p:nvSpPr>
        <p:spPr>
          <a:xfrm>
            <a:off x="369971" y="2932018"/>
            <a:ext cx="1114071" cy="834468"/>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7933687" y="2892294"/>
            <a:ext cx="1060519" cy="827606"/>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286741" y="2932018"/>
            <a:ext cx="1155641" cy="813710"/>
          </a:xfrm>
          <a:prstGeom prst="rect">
            <a:avLst/>
          </a:prstGeom>
          <a:blipFill>
            <a:blip r:embed="rId5" cstate="print"/>
            <a:stretch>
              <a:fillRect/>
            </a:stretch>
          </a:blipFill>
        </p:spPr>
        <p:txBody>
          <a:bodyPr wrap="square" lIns="0" tIns="0" rIns="0" bIns="0" rtlCol="0"/>
          <a:lstStyle/>
          <a:p>
            <a:endParaRPr/>
          </a:p>
        </p:txBody>
      </p:sp>
      <p:sp>
        <p:nvSpPr>
          <p:cNvPr id="9" name="object 9"/>
          <p:cNvSpPr/>
          <p:nvPr/>
        </p:nvSpPr>
        <p:spPr>
          <a:xfrm>
            <a:off x="4278340" y="2932018"/>
            <a:ext cx="1154695" cy="813710"/>
          </a:xfrm>
          <a:prstGeom prst="rect">
            <a:avLst/>
          </a:prstGeom>
          <a:blipFill>
            <a:blip r:embed="rId6" cstate="print"/>
            <a:stretch>
              <a:fillRect/>
            </a:stretch>
          </a:blipFill>
        </p:spPr>
        <p:txBody>
          <a:bodyPr wrap="square" lIns="0" tIns="0" rIns="0" bIns="0" rtlCol="0"/>
          <a:lstStyle/>
          <a:p>
            <a:endParaRPr/>
          </a:p>
        </p:txBody>
      </p:sp>
      <p:sp>
        <p:nvSpPr>
          <p:cNvPr id="10" name="object 10"/>
          <p:cNvSpPr/>
          <p:nvPr/>
        </p:nvSpPr>
        <p:spPr>
          <a:xfrm>
            <a:off x="6304427" y="2894214"/>
            <a:ext cx="1114071" cy="835429"/>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1486187" y="5505208"/>
            <a:ext cx="1224122" cy="801689"/>
          </a:xfrm>
          <a:prstGeom prst="rect">
            <a:avLst/>
          </a:prstGeom>
          <a:blipFill>
            <a:blip r:embed="rId8" cstate="print"/>
            <a:stretch>
              <a:fillRect/>
            </a:stretch>
          </a:blipFill>
        </p:spPr>
        <p:txBody>
          <a:bodyPr wrap="square" lIns="0" tIns="0" rIns="0" bIns="0" rtlCol="0"/>
          <a:lstStyle/>
          <a:p>
            <a:endParaRPr/>
          </a:p>
        </p:txBody>
      </p:sp>
      <p:sp>
        <p:nvSpPr>
          <p:cNvPr id="12" name="object 12"/>
          <p:cNvSpPr/>
          <p:nvPr/>
        </p:nvSpPr>
        <p:spPr>
          <a:xfrm>
            <a:off x="1833372" y="5705855"/>
            <a:ext cx="662940" cy="464820"/>
          </a:xfrm>
          <a:custGeom>
            <a:avLst/>
            <a:gdLst/>
            <a:ahLst/>
            <a:cxnLst/>
            <a:rect l="l" t="t" r="r" b="b"/>
            <a:pathLst>
              <a:path w="662939" h="464820">
                <a:moveTo>
                  <a:pt x="626363" y="0"/>
                </a:moveTo>
                <a:lnTo>
                  <a:pt x="0" y="96774"/>
                </a:lnTo>
                <a:lnTo>
                  <a:pt x="36575" y="464820"/>
                </a:lnTo>
                <a:lnTo>
                  <a:pt x="662939" y="368046"/>
                </a:lnTo>
                <a:lnTo>
                  <a:pt x="626363" y="0"/>
                </a:lnTo>
                <a:close/>
              </a:path>
            </a:pathLst>
          </a:custGeom>
          <a:solidFill>
            <a:srgbClr val="FFFFFF"/>
          </a:solidFill>
        </p:spPr>
        <p:txBody>
          <a:bodyPr wrap="square" lIns="0" tIns="0" rIns="0" bIns="0" rtlCol="0"/>
          <a:lstStyle/>
          <a:p>
            <a:endParaRPr/>
          </a:p>
        </p:txBody>
      </p:sp>
      <p:sp>
        <p:nvSpPr>
          <p:cNvPr id="13" name="object 13"/>
          <p:cNvSpPr/>
          <p:nvPr/>
        </p:nvSpPr>
        <p:spPr>
          <a:xfrm>
            <a:off x="3915443" y="5560760"/>
            <a:ext cx="1224122" cy="834919"/>
          </a:xfrm>
          <a:prstGeom prst="rect">
            <a:avLst/>
          </a:prstGeom>
          <a:blipFill>
            <a:blip r:embed="rId9" cstate="print"/>
            <a:stretch>
              <a:fillRect/>
            </a:stretch>
          </a:blipFill>
        </p:spPr>
        <p:txBody>
          <a:bodyPr wrap="square" lIns="0" tIns="0" rIns="0" bIns="0" rtlCol="0"/>
          <a:lstStyle/>
          <a:p>
            <a:endParaRPr/>
          </a:p>
        </p:txBody>
      </p:sp>
      <p:sp>
        <p:nvSpPr>
          <p:cNvPr id="14" name="object 14"/>
          <p:cNvSpPr/>
          <p:nvPr/>
        </p:nvSpPr>
        <p:spPr>
          <a:xfrm>
            <a:off x="4198620" y="5748528"/>
            <a:ext cx="683260" cy="539750"/>
          </a:xfrm>
          <a:custGeom>
            <a:avLst/>
            <a:gdLst/>
            <a:ahLst/>
            <a:cxnLst/>
            <a:rect l="l" t="t" r="r" b="b"/>
            <a:pathLst>
              <a:path w="683260" h="539750">
                <a:moveTo>
                  <a:pt x="612901" y="0"/>
                </a:moveTo>
                <a:lnTo>
                  <a:pt x="0" y="190411"/>
                </a:lnTo>
                <a:lnTo>
                  <a:pt x="71500" y="539496"/>
                </a:lnTo>
                <a:lnTo>
                  <a:pt x="682751" y="350672"/>
                </a:lnTo>
                <a:lnTo>
                  <a:pt x="612901" y="0"/>
                </a:lnTo>
                <a:close/>
              </a:path>
            </a:pathLst>
          </a:custGeom>
          <a:solidFill>
            <a:srgbClr val="FFFFFF"/>
          </a:solidFill>
        </p:spPr>
        <p:txBody>
          <a:bodyPr wrap="square" lIns="0" tIns="0" rIns="0" bIns="0" rtlCol="0"/>
          <a:lstStyle/>
          <a:p>
            <a:endParaRPr/>
          </a:p>
        </p:txBody>
      </p:sp>
      <p:sp>
        <p:nvSpPr>
          <p:cNvPr id="15" name="object 15"/>
          <p:cNvSpPr/>
          <p:nvPr/>
        </p:nvSpPr>
        <p:spPr>
          <a:xfrm>
            <a:off x="6332177" y="5514352"/>
            <a:ext cx="1223277" cy="801689"/>
          </a:xfrm>
          <a:prstGeom prst="rect">
            <a:avLst/>
          </a:prstGeom>
          <a:blipFill>
            <a:blip r:embed="rId10" cstate="print"/>
            <a:stretch>
              <a:fillRect/>
            </a:stretch>
          </a:blipFill>
        </p:spPr>
        <p:txBody>
          <a:bodyPr wrap="square" lIns="0" tIns="0" rIns="0" bIns="0" rtlCol="0"/>
          <a:lstStyle/>
          <a:p>
            <a:endParaRPr/>
          </a:p>
        </p:txBody>
      </p:sp>
      <p:sp>
        <p:nvSpPr>
          <p:cNvPr id="16" name="object 16"/>
          <p:cNvSpPr/>
          <p:nvPr/>
        </p:nvSpPr>
        <p:spPr>
          <a:xfrm>
            <a:off x="6585204" y="5606796"/>
            <a:ext cx="934719" cy="643255"/>
          </a:xfrm>
          <a:custGeom>
            <a:avLst/>
            <a:gdLst/>
            <a:ahLst/>
            <a:cxnLst/>
            <a:rect l="l" t="t" r="r" b="b"/>
            <a:pathLst>
              <a:path w="934720" h="643254">
                <a:moveTo>
                  <a:pt x="867537" y="0"/>
                </a:moveTo>
                <a:lnTo>
                  <a:pt x="0" y="201675"/>
                </a:lnTo>
                <a:lnTo>
                  <a:pt x="65024" y="643127"/>
                </a:lnTo>
                <a:lnTo>
                  <a:pt x="934212" y="439864"/>
                </a:lnTo>
                <a:lnTo>
                  <a:pt x="867537" y="0"/>
                </a:lnTo>
                <a:close/>
              </a:path>
            </a:pathLst>
          </a:custGeom>
          <a:solidFill>
            <a:srgbClr val="FFFFFF"/>
          </a:solidFill>
        </p:spPr>
        <p:txBody>
          <a:bodyPr wrap="square" lIns="0" tIns="0" rIns="0" bIns="0" rtlCol="0"/>
          <a:lstStyle/>
          <a:p>
            <a:endParaRPr/>
          </a:p>
        </p:txBody>
      </p:sp>
      <p:sp>
        <p:nvSpPr>
          <p:cNvPr id="17" name="object 17"/>
          <p:cNvSpPr/>
          <p:nvPr/>
        </p:nvSpPr>
        <p:spPr>
          <a:xfrm>
            <a:off x="7123176" y="5561076"/>
            <a:ext cx="365760" cy="315595"/>
          </a:xfrm>
          <a:custGeom>
            <a:avLst/>
            <a:gdLst/>
            <a:ahLst/>
            <a:cxnLst/>
            <a:rect l="l" t="t" r="r" b="b"/>
            <a:pathLst>
              <a:path w="365759" h="315595">
                <a:moveTo>
                  <a:pt x="316483" y="0"/>
                </a:moveTo>
                <a:lnTo>
                  <a:pt x="0" y="123647"/>
                </a:lnTo>
                <a:lnTo>
                  <a:pt x="49275" y="315468"/>
                </a:lnTo>
                <a:lnTo>
                  <a:pt x="365759" y="190233"/>
                </a:lnTo>
                <a:lnTo>
                  <a:pt x="316483" y="0"/>
                </a:lnTo>
                <a:close/>
              </a:path>
            </a:pathLst>
          </a:custGeom>
          <a:solidFill>
            <a:srgbClr val="FFFFFF"/>
          </a:solidFill>
        </p:spPr>
        <p:txBody>
          <a:bodyPr wrap="square" lIns="0" tIns="0" rIns="0" bIns="0" rtlCol="0"/>
          <a:lstStyle/>
          <a:p>
            <a:endParaRPr/>
          </a:p>
        </p:txBody>
      </p:sp>
      <p:sp>
        <p:nvSpPr>
          <p:cNvPr id="18" name="object 18"/>
          <p:cNvSpPr/>
          <p:nvPr/>
        </p:nvSpPr>
        <p:spPr>
          <a:xfrm>
            <a:off x="6524243" y="5675376"/>
            <a:ext cx="424180" cy="259079"/>
          </a:xfrm>
          <a:custGeom>
            <a:avLst/>
            <a:gdLst/>
            <a:ahLst/>
            <a:cxnLst/>
            <a:rect l="l" t="t" r="r" b="b"/>
            <a:pathLst>
              <a:path w="424179" h="259079">
                <a:moveTo>
                  <a:pt x="404622" y="0"/>
                </a:moveTo>
                <a:lnTo>
                  <a:pt x="0" y="60401"/>
                </a:lnTo>
                <a:lnTo>
                  <a:pt x="19050" y="259080"/>
                </a:lnTo>
                <a:lnTo>
                  <a:pt x="423672" y="198678"/>
                </a:lnTo>
                <a:lnTo>
                  <a:pt x="404622" y="0"/>
                </a:lnTo>
                <a:close/>
              </a:path>
            </a:pathLst>
          </a:custGeom>
          <a:solidFill>
            <a:srgbClr val="FFFFFF"/>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80808"/>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6357</TotalTime>
  <Words>4058</Words>
  <Application>Microsoft Office PowerPoint</Application>
  <PresentationFormat>On-screen Show (4:3)</PresentationFormat>
  <Paragraphs>315</Paragraphs>
  <Slides>21</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Times New Roman</vt:lpstr>
      <vt:lpstr>Verdana</vt:lpstr>
      <vt:lpstr>Wingdings</vt:lpstr>
      <vt:lpstr>Office Theme</vt:lpstr>
      <vt:lpstr>PowerPoint Presentation</vt:lpstr>
      <vt:lpstr>Folded Self-Mailer: Defined</vt:lpstr>
      <vt:lpstr>Folded Self-Mailers:  Physical Characteristics</vt:lpstr>
      <vt:lpstr>Paper Weight &amp; Sealing Requirements </vt:lpstr>
      <vt:lpstr>Panels: Defined</vt:lpstr>
      <vt:lpstr>Folded Self-Mailers: Panels</vt:lpstr>
      <vt:lpstr>Requirements for Panels</vt:lpstr>
      <vt:lpstr>Panel Examples for  Automation Folded Self-Mailers</vt:lpstr>
      <vt:lpstr>Fold Styles for  Automation Folded Self-Mailers</vt:lpstr>
      <vt:lpstr>Closure Methods</vt:lpstr>
      <vt:lpstr>Flaps for Automation  Folded Self-Mailers</vt:lpstr>
      <vt:lpstr>Optional Design Elements – Attachments</vt:lpstr>
      <vt:lpstr>Optional Design Elements – Die-Cut Windows</vt:lpstr>
      <vt:lpstr>Optional Design Elements – Die-Cut Reveal</vt:lpstr>
      <vt:lpstr>PowerPoint Presentation</vt:lpstr>
      <vt:lpstr>Optional Design Elements –  Perforated Pull-Open Strips</vt:lpstr>
      <vt:lpstr>Optional Design Elements – Pop-out Panes</vt:lpstr>
      <vt:lpstr>Optional Design Elements –       Pop-open Panes</vt:lpstr>
      <vt:lpstr>Optional Design Elements – Loose Enclosures</vt:lpstr>
      <vt:lpstr>ADDITIONAL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Cikowski, Ana D - Washington, DC</dc:creator>
  <cp:lastModifiedBy>Jacobs, Kevin D - Buffalo, NY</cp:lastModifiedBy>
  <cp:revision>95</cp:revision>
  <dcterms:created xsi:type="dcterms:W3CDTF">2020-11-05T13:00:24Z</dcterms:created>
  <dcterms:modified xsi:type="dcterms:W3CDTF">2021-01-12T18:59:36Z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2017-09-28T00:00:00Z</vt:filetime>
  </property>
  <property fmtid="{D5CDD505-2E9C-101B-9397-08002B2CF9AE}" pid="3" name="Creator">
    <vt:lpwstr>Microsoft® PowerPoint® 2013</vt:lpwstr>
  </property>
  <property fmtid="{D5CDD505-2E9C-101B-9397-08002B2CF9AE}" pid="4" name="LastSaved">
    <vt:filetime>2020-11-05T00:00:00Z</vt:filetime>
  </property>
</Properties>
</file>